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sldIdLst>
    <p:sldId id="258" r:id="rId2"/>
    <p:sldId id="259" r:id="rId3"/>
    <p:sldId id="623" r:id="rId4"/>
    <p:sldId id="350" r:id="rId5"/>
    <p:sldId id="354" r:id="rId6"/>
    <p:sldId id="624" r:id="rId7"/>
    <p:sldId id="353" r:id="rId8"/>
    <p:sldId id="625" r:id="rId9"/>
    <p:sldId id="362" r:id="rId10"/>
    <p:sldId id="363" r:id="rId11"/>
    <p:sldId id="634" r:id="rId12"/>
    <p:sldId id="635" r:id="rId13"/>
    <p:sldId id="636" r:id="rId14"/>
    <p:sldId id="637" r:id="rId15"/>
    <p:sldId id="638" r:id="rId16"/>
    <p:sldId id="352" r:id="rId17"/>
    <p:sldId id="355" r:id="rId18"/>
    <p:sldId id="626" r:id="rId19"/>
    <p:sldId id="627" r:id="rId20"/>
    <p:sldId id="356" r:id="rId21"/>
    <p:sldId id="359" r:id="rId22"/>
    <p:sldId id="358" r:id="rId23"/>
    <p:sldId id="628" r:id="rId24"/>
    <p:sldId id="360" r:id="rId25"/>
    <p:sldId id="629" r:id="rId26"/>
    <p:sldId id="364" r:id="rId27"/>
    <p:sldId id="630" r:id="rId28"/>
    <p:sldId id="365" r:id="rId29"/>
    <p:sldId id="372" r:id="rId30"/>
    <p:sldId id="632" r:id="rId31"/>
    <p:sldId id="367" r:id="rId32"/>
    <p:sldId id="366" r:id="rId33"/>
    <p:sldId id="371" r:id="rId34"/>
    <p:sldId id="633" r:id="rId35"/>
    <p:sldId id="370" r:id="rId36"/>
    <p:sldId id="405" r:id="rId37"/>
    <p:sldId id="639" r:id="rId38"/>
    <p:sldId id="406" r:id="rId39"/>
    <p:sldId id="407" r:id="rId40"/>
    <p:sldId id="640" r:id="rId41"/>
    <p:sldId id="444" r:id="rId42"/>
    <p:sldId id="641" r:id="rId43"/>
    <p:sldId id="408" r:id="rId44"/>
    <p:sldId id="409" r:id="rId45"/>
    <p:sldId id="410" r:id="rId46"/>
    <p:sldId id="443" r:id="rId47"/>
    <p:sldId id="411" r:id="rId48"/>
    <p:sldId id="445" r:id="rId49"/>
    <p:sldId id="412" r:id="rId50"/>
    <p:sldId id="414" r:id="rId51"/>
    <p:sldId id="447" r:id="rId52"/>
    <p:sldId id="413" r:id="rId53"/>
    <p:sldId id="642" r:id="rId54"/>
    <p:sldId id="446" r:id="rId55"/>
    <p:sldId id="419" r:id="rId56"/>
    <p:sldId id="417" r:id="rId57"/>
    <p:sldId id="596" r:id="rId58"/>
    <p:sldId id="349" r:id="rId59"/>
    <p:sldId id="373" r:id="rId60"/>
    <p:sldId id="643" r:id="rId61"/>
    <p:sldId id="374" r:id="rId62"/>
    <p:sldId id="375" r:id="rId63"/>
    <p:sldId id="383" r:id="rId64"/>
    <p:sldId id="644" r:id="rId65"/>
    <p:sldId id="390" r:id="rId66"/>
    <p:sldId id="377" r:id="rId67"/>
    <p:sldId id="378" r:id="rId68"/>
    <p:sldId id="384" r:id="rId69"/>
    <p:sldId id="646" r:id="rId70"/>
    <p:sldId id="645" r:id="rId71"/>
    <p:sldId id="379" r:id="rId72"/>
    <p:sldId id="391" r:id="rId73"/>
    <p:sldId id="382" r:id="rId74"/>
    <p:sldId id="380" r:id="rId75"/>
    <p:sldId id="647" r:id="rId76"/>
    <p:sldId id="396" r:id="rId77"/>
    <p:sldId id="648" r:id="rId78"/>
    <p:sldId id="381" r:id="rId79"/>
    <p:sldId id="649" r:id="rId80"/>
    <p:sldId id="404" r:id="rId81"/>
    <p:sldId id="479" r:id="rId82"/>
    <p:sldId id="650" r:id="rId83"/>
    <p:sldId id="480" r:id="rId84"/>
    <p:sldId id="651" r:id="rId85"/>
    <p:sldId id="487" r:id="rId86"/>
    <p:sldId id="481" r:id="rId87"/>
    <p:sldId id="652" r:id="rId88"/>
    <p:sldId id="489" r:id="rId89"/>
    <p:sldId id="483" r:id="rId90"/>
    <p:sldId id="653" r:id="rId91"/>
    <p:sldId id="484" r:id="rId92"/>
    <p:sldId id="485" r:id="rId93"/>
    <p:sldId id="654" r:id="rId94"/>
    <p:sldId id="486" r:id="rId95"/>
    <p:sldId id="488" r:id="rId96"/>
    <p:sldId id="621" r:id="rId97"/>
    <p:sldId id="376" r:id="rId98"/>
    <p:sldId id="399" r:id="rId99"/>
    <p:sldId id="462" r:id="rId100"/>
    <p:sldId id="655" r:id="rId101"/>
    <p:sldId id="400" r:id="rId102"/>
    <p:sldId id="401" r:id="rId103"/>
    <p:sldId id="656" r:id="rId104"/>
    <p:sldId id="478" r:id="rId105"/>
    <p:sldId id="402" r:id="rId106"/>
    <p:sldId id="448" r:id="rId107"/>
    <p:sldId id="449" r:id="rId108"/>
    <p:sldId id="451" r:id="rId109"/>
    <p:sldId id="657" r:id="rId110"/>
    <p:sldId id="452" r:id="rId111"/>
    <p:sldId id="463" r:id="rId112"/>
    <p:sldId id="613" r:id="rId113"/>
    <p:sldId id="658" r:id="rId114"/>
    <p:sldId id="659" r:id="rId115"/>
    <p:sldId id="468" r:id="rId116"/>
    <p:sldId id="660" r:id="rId117"/>
    <p:sldId id="469" r:id="rId118"/>
    <p:sldId id="477" r:id="rId119"/>
    <p:sldId id="470" r:id="rId120"/>
    <p:sldId id="611" r:id="rId121"/>
    <p:sldId id="464" r:id="rId122"/>
    <p:sldId id="490" r:id="rId123"/>
    <p:sldId id="661" r:id="rId124"/>
    <p:sldId id="494" r:id="rId125"/>
    <p:sldId id="491" r:id="rId126"/>
    <p:sldId id="662" r:id="rId127"/>
    <p:sldId id="492" r:id="rId128"/>
    <p:sldId id="663" r:id="rId129"/>
    <p:sldId id="614" r:id="rId130"/>
    <p:sldId id="615" r:id="rId131"/>
    <p:sldId id="467" r:id="rId132"/>
    <p:sldId id="664" r:id="rId133"/>
    <p:sldId id="495" r:id="rId134"/>
    <p:sldId id="622" r:id="rId135"/>
    <p:sldId id="617" r:id="rId136"/>
    <p:sldId id="619" r:id="rId1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7936" autoAdjust="0"/>
  </p:normalViewPr>
  <p:slideViewPr>
    <p:cSldViewPr>
      <p:cViewPr>
        <p:scale>
          <a:sx n="49" d="100"/>
          <a:sy n="49" d="100"/>
        </p:scale>
        <p:origin x="-1566" y="-30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88065-8375-4AC7-8AC9-E446E9FC1F5F}" type="datetimeFigureOut">
              <a:rPr lang="en-US" smtClean="0"/>
              <a:pPr/>
              <a:t>5/14/2020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BDA35-C09C-4755-91EA-15DAFC5F32F2}" type="slidenum">
              <a:rPr lang="en-US" smtClean="0"/>
              <a:pPr/>
              <a:t>‹#›</a:t>
            </a:fld>
            <a:endParaRPr lang="en-US"/>
          </a:p>
        </p:txBody>
      </p:sp>
    </p:spTree>
    <p:extLst>
      <p:ext uri="{BB962C8B-B14F-4D97-AF65-F5344CB8AC3E}">
        <p14:creationId xmlns:p14="http://schemas.microsoft.com/office/powerpoint/2010/main" xmlns="" val="62264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94055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8083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47270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6010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2DCB7-B2E9-4BA6-A682-C9DC16A40E5C}"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120557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82DCB7-B2E9-4BA6-A682-C9DC16A40E5C}"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277948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82DCB7-B2E9-4BA6-A682-C9DC16A40E5C}"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48301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82DCB7-B2E9-4BA6-A682-C9DC16A40E5C}" type="datetimeFigureOut">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189097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2DCB7-B2E9-4BA6-A682-C9DC16A40E5C}" type="datetimeFigureOut">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30177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2DCB7-B2E9-4BA6-A682-C9DC16A40E5C}"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80399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82DCB7-B2E9-4BA6-A682-C9DC16A40E5C}"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159975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2DCB7-B2E9-4BA6-A682-C9DC16A40E5C}" type="datetimeFigureOut">
              <a:rPr lang="en-US" smtClean="0"/>
              <a:pPr/>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6909A-DD8A-4176-95B9-9AA3CAD637AB}" type="slidenum">
              <a:rPr lang="en-US" smtClean="0"/>
              <a:pPr/>
              <a:t>‹#›</a:t>
            </a:fld>
            <a:endParaRPr lang="en-US"/>
          </a:p>
        </p:txBody>
      </p:sp>
    </p:spTree>
    <p:extLst>
      <p:ext uri="{BB962C8B-B14F-4D97-AF65-F5344CB8AC3E}">
        <p14:creationId xmlns:p14="http://schemas.microsoft.com/office/powerpoint/2010/main" xmlns="" val="3598716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1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clemson.edu/extension/hgic/plants/other/soils/hgic1650.htm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839200" cy="1219200"/>
          </a:xfrm>
        </p:spPr>
        <p:txBody>
          <a:bodyPr>
            <a:normAutofit fontScale="90000"/>
          </a:bodyPr>
          <a:lstStyle/>
          <a:p>
            <a:r>
              <a:rPr lang="en-US" sz="4200" dirty="0" smtClean="0">
                <a:latin typeface="Times New Roman" pitchFamily="18" charset="0"/>
                <a:cs typeface="Times New Roman" pitchFamily="18" charset="0"/>
              </a:rPr>
              <a:t/>
            </a:r>
            <a:br>
              <a:rPr lang="en-US" sz="4200" dirty="0" smtClean="0">
                <a:latin typeface="Times New Roman" pitchFamily="18" charset="0"/>
                <a:cs typeface="Times New Roman" pitchFamily="18" charset="0"/>
              </a:rPr>
            </a:br>
            <a:r>
              <a:rPr lang="en-US" sz="5300" b="1" dirty="0" smtClean="0">
                <a:latin typeface="Times New Roman" pitchFamily="18" charset="0"/>
                <a:cs typeface="Times New Roman" pitchFamily="18" charset="0"/>
              </a:rPr>
              <a:t>Chapter 7. Description of Major Vegetable Crops</a:t>
            </a:r>
            <a:r>
              <a:rPr lang="en-US" sz="4200" dirty="0" smtClean="0">
                <a:latin typeface="Times New Roman" pitchFamily="18" charset="0"/>
                <a:cs typeface="Times New Roman" pitchFamily="18" charset="0"/>
              </a:rPr>
              <a:t/>
            </a:r>
            <a:br>
              <a:rPr lang="en-US" sz="4200" dirty="0" smtClean="0">
                <a:latin typeface="Times New Roman" pitchFamily="18" charset="0"/>
                <a:cs typeface="Times New Roman" pitchFamily="18" charset="0"/>
              </a:rPr>
            </a:br>
            <a:r>
              <a:rPr lang="en-US" dirty="0"/>
              <a:t/>
            </a:r>
            <a:br>
              <a:rPr lang="en-US" dirty="0"/>
            </a:b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2362200"/>
            <a:ext cx="8686800" cy="4800600"/>
          </a:xfrm>
        </p:spPr>
        <p:txBody>
          <a:bodyPr>
            <a:normAutofit/>
          </a:bodyPr>
          <a:lstStyle/>
          <a:p>
            <a:pPr marL="457200" lvl="1" indent="0">
              <a:buNone/>
            </a:pPr>
            <a:r>
              <a:rPr lang="en-US" sz="4000" b="1" dirty="0">
                <a:latin typeface="Times New Roman" pitchFamily="18" charset="0"/>
                <a:cs typeface="Times New Roman" pitchFamily="18" charset="0"/>
              </a:rPr>
              <a:t>7.1. </a:t>
            </a:r>
            <a:r>
              <a:rPr lang="en-US" sz="4000" b="1" dirty="0" err="1">
                <a:latin typeface="Times New Roman" pitchFamily="18" charset="0"/>
                <a:cs typeface="Times New Roman" pitchFamily="18" charset="0"/>
              </a:rPr>
              <a:t>Solanaceae</a:t>
            </a:r>
            <a:r>
              <a:rPr lang="en-US" sz="4000" b="1" dirty="0">
                <a:latin typeface="Times New Roman" pitchFamily="18" charset="0"/>
                <a:cs typeface="Times New Roman" pitchFamily="18" charset="0"/>
              </a:rPr>
              <a:t> Vegetables: </a:t>
            </a:r>
          </a:p>
          <a:p>
            <a:pPr lvl="1"/>
            <a:r>
              <a:rPr lang="en-US" b="1" dirty="0" err="1">
                <a:latin typeface="Times New Roman" pitchFamily="18" charset="0"/>
                <a:cs typeface="Times New Roman" pitchFamily="18" charset="0"/>
              </a:rPr>
              <a:t>Solanaceous</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vegetable include several fruit plants of family </a:t>
            </a:r>
            <a:r>
              <a:rPr lang="en-US" dirty="0" err="1">
                <a:latin typeface="Times New Roman" pitchFamily="18" charset="0"/>
                <a:cs typeface="Times New Roman" pitchFamily="18" charset="0"/>
              </a:rPr>
              <a:t>solanaceae</a:t>
            </a:r>
            <a:r>
              <a:rPr lang="en-US" dirty="0">
                <a:latin typeface="Times New Roman" pitchFamily="18" charset="0"/>
                <a:cs typeface="Times New Roman" pitchFamily="18" charset="0"/>
              </a:rPr>
              <a:t>  and genera </a:t>
            </a:r>
            <a:r>
              <a:rPr lang="en-US" dirty="0" err="1">
                <a:latin typeface="Times New Roman" pitchFamily="18" charset="0"/>
                <a:cs typeface="Times New Roman" pitchFamily="18" charset="0"/>
              </a:rPr>
              <a:t>solanum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eg</a:t>
            </a:r>
            <a:r>
              <a:rPr lang="en-US" dirty="0">
                <a:latin typeface="Times New Roman" pitchFamily="18" charset="0"/>
                <a:cs typeface="Times New Roman" pitchFamily="18" charset="0"/>
              </a:rPr>
              <a:t>. </a:t>
            </a:r>
          </a:p>
          <a:p>
            <a:pPr lvl="3">
              <a:buFont typeface="Wingdings" pitchFamily="2" charset="2"/>
              <a:buChar char="Ø"/>
            </a:pPr>
            <a:r>
              <a:rPr lang="en-US" sz="3200" dirty="0">
                <a:latin typeface="Times New Roman" pitchFamily="18" charset="0"/>
                <a:cs typeface="Times New Roman" pitchFamily="18" charset="0"/>
              </a:rPr>
              <a:t>Tomato, potato, eggplant, pepper. </a:t>
            </a:r>
          </a:p>
          <a:p>
            <a:pPr lvl="1"/>
            <a:endParaRPr lang="en-US" sz="26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These crops have similar method of culture</a:t>
            </a:r>
          </a:p>
          <a:p>
            <a:pPr marL="457200" lvl="1" indent="0">
              <a:buNone/>
            </a:pPr>
            <a:endParaRPr lang="en-US" sz="3200" b="1" dirty="0" smtClean="0">
              <a:latin typeface="Times New Roman" pitchFamily="18" charset="0"/>
              <a:cs typeface="Times New Roman" pitchFamily="18" charset="0"/>
            </a:endParaRPr>
          </a:p>
          <a:p>
            <a:pPr marL="457200" lvl="1" indent="0">
              <a:buNone/>
            </a:pPr>
            <a:endParaRPr lang="en-US" sz="2600" dirty="0" smtClean="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33872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r>
              <a:rPr lang="en-US" sz="2800" b="1" dirty="0">
                <a:latin typeface="Times New Roman" pitchFamily="18" charset="0"/>
                <a:cs typeface="Times New Roman" pitchFamily="18" charset="0"/>
              </a:rPr>
              <a:t>Table 2. Characteristics of released/recommended </a:t>
            </a:r>
            <a:r>
              <a:rPr lang="en-US" sz="2800" b="1" dirty="0" smtClean="0">
                <a:latin typeface="Times New Roman" pitchFamily="18" charset="0"/>
                <a:cs typeface="Times New Roman" pitchFamily="18" charset="0"/>
              </a:rPr>
              <a:t>cultivars</a:t>
            </a:r>
          </a:p>
          <a:p>
            <a:endParaRPr lang="en-US" b="1" dirty="0"/>
          </a:p>
          <a:p>
            <a:endParaRPr lang="en-US" b="1" dirty="0" smtClean="0"/>
          </a:p>
          <a:p>
            <a:endParaRPr lang="en-US" b="1" dirty="0" smtClean="0"/>
          </a:p>
          <a:p>
            <a:endParaRPr lang="en-US" b="1" dirty="0"/>
          </a:p>
          <a:p>
            <a:endParaRPr lang="en-US" b="1" dirty="0" smtClean="0"/>
          </a:p>
          <a:p>
            <a:endParaRPr lang="en-US" b="1" dirty="0"/>
          </a:p>
          <a:p>
            <a:endParaRPr lang="en-US" b="1" dirty="0" smtClean="0"/>
          </a:p>
          <a:p>
            <a:pPr marL="0" indent="0">
              <a:buNone/>
            </a:pPr>
            <a:endParaRPr lang="en-US" b="1" dirty="0" smtClean="0"/>
          </a:p>
          <a:p>
            <a:pPr marL="0" indent="0">
              <a:buNone/>
            </a:pPr>
            <a:r>
              <a:rPr lang="en-US" b="1" dirty="0"/>
              <a:t> </a:t>
            </a:r>
            <a:r>
              <a:rPr lang="en-US" b="1" dirty="0" smtClean="0"/>
              <a:t>      Source</a:t>
            </a:r>
            <a:r>
              <a:rPr lang="en-US" b="1" dirty="0"/>
              <a:t>: </a:t>
            </a:r>
            <a:r>
              <a:rPr lang="en-US" b="1" dirty="0" err="1"/>
              <a:t>Melkassa</a:t>
            </a:r>
            <a:r>
              <a:rPr lang="en-US" b="1" dirty="0"/>
              <a:t> Agricultural research center </a:t>
            </a:r>
            <a:endParaRPr lang="en-US" dirty="0"/>
          </a:p>
          <a:p>
            <a:endParaRPr lang="en-US" b="1"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263110228"/>
              </p:ext>
            </p:extLst>
          </p:nvPr>
        </p:nvGraphicFramePr>
        <p:xfrm>
          <a:off x="533400" y="1600200"/>
          <a:ext cx="8382000" cy="4514850"/>
        </p:xfrm>
        <a:graphic>
          <a:graphicData uri="http://schemas.openxmlformats.org/presentationml/2006/ole">
            <p:oleObj spid="_x0000_s4435" name="Document" r:id="rId3" imgW="6071305" imgH="3278160" progId="Word.Document.12">
              <p:embed/>
            </p:oleObj>
          </a:graphicData>
        </a:graphic>
      </p:graphicFrame>
    </p:spTree>
    <p:extLst>
      <p:ext uri="{BB962C8B-B14F-4D97-AF65-F5344CB8AC3E}">
        <p14:creationId xmlns:p14="http://schemas.microsoft.com/office/powerpoint/2010/main" xmlns="" val="18307905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400800"/>
          </a:xfrm>
        </p:spPr>
        <p:txBody>
          <a:bodyPr>
            <a:normAutofit/>
          </a:bodyPr>
          <a:lstStyle/>
          <a:p>
            <a:pPr lvl="1"/>
            <a:r>
              <a:rPr lang="en-US" sz="2600" dirty="0" smtClean="0">
                <a:solidFill>
                  <a:srgbClr val="0070C0"/>
                </a:solidFill>
                <a:latin typeface="Times New Roman" pitchFamily="18" charset="0"/>
                <a:cs typeface="Times New Roman" pitchFamily="18" charset="0"/>
              </a:rPr>
              <a:t>Main dishes with meat</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Cabbage is known to possess medicinal properties. In ancient times, it was </a:t>
            </a:r>
            <a:r>
              <a:rPr lang="en-US" sz="2600" dirty="0" smtClean="0">
                <a:solidFill>
                  <a:srgbClr val="0070C0"/>
                </a:solidFill>
                <a:latin typeface="Times New Roman" pitchFamily="18" charset="0"/>
                <a:cs typeface="Times New Roman" pitchFamily="18" charset="0"/>
              </a:rPr>
              <a:t>used against ailments like gout, diarrhea, stomach and coeliac troubles.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Cabbage has an </a:t>
            </a:r>
            <a:r>
              <a:rPr lang="en-US" sz="2600" dirty="0" smtClean="0">
                <a:solidFill>
                  <a:srgbClr val="FF0000"/>
                </a:solidFill>
                <a:latin typeface="Times New Roman" pitchFamily="18" charset="0"/>
                <a:cs typeface="Times New Roman" pitchFamily="18" charset="0"/>
              </a:rPr>
              <a:t>anti-cancer property</a:t>
            </a:r>
            <a:r>
              <a:rPr lang="en-US" sz="2600" dirty="0" smtClean="0">
                <a:latin typeface="Times New Roman" pitchFamily="18" charset="0"/>
                <a:cs typeface="Times New Roman" pitchFamily="18" charset="0"/>
              </a:rPr>
              <a:t>, it protects against bowel cancer </a:t>
            </a:r>
            <a:r>
              <a:rPr lang="en-US" sz="2600" dirty="0" smtClean="0">
                <a:solidFill>
                  <a:srgbClr val="FF0000"/>
                </a:solidFill>
                <a:latin typeface="Times New Roman" pitchFamily="18" charset="0"/>
                <a:cs typeface="Times New Roman" pitchFamily="18" charset="0"/>
              </a:rPr>
              <a:t>due to presence of </a:t>
            </a:r>
            <a:r>
              <a:rPr lang="en-US" sz="2600" dirty="0" err="1" smtClean="0">
                <a:solidFill>
                  <a:srgbClr val="FF0000"/>
                </a:solidFill>
                <a:latin typeface="Times New Roman" pitchFamily="18" charset="0"/>
                <a:cs typeface="Times New Roman" pitchFamily="18" charset="0"/>
              </a:rPr>
              <a:t>indol</a:t>
            </a:r>
            <a:r>
              <a:rPr lang="en-US" sz="2600" dirty="0" smtClean="0">
                <a:solidFill>
                  <a:srgbClr val="FF0000"/>
                </a:solidFill>
                <a:latin typeface="Times New Roman" pitchFamily="18" charset="0"/>
                <a:cs typeface="Times New Roman" pitchFamily="18" charset="0"/>
              </a:rPr>
              <a:t>- 3-carbinol.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Provide alkaline reaction/ ideal roughage </a:t>
            </a:r>
            <a:r>
              <a:rPr lang="en-US" sz="2600" b="1" dirty="0" smtClean="0">
                <a:solidFill>
                  <a:srgbClr val="00B050"/>
                </a:solidFill>
                <a:latin typeface="Times New Roman" pitchFamily="18" charset="0"/>
                <a:cs typeface="Times New Roman" pitchFamily="18" charset="0"/>
              </a:rPr>
              <a:t>aids digestion</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Cabbage is rich in mineral content especially </a:t>
            </a:r>
            <a:r>
              <a:rPr lang="en-US" sz="2600" dirty="0" err="1" smtClean="0">
                <a:solidFill>
                  <a:srgbClr val="00B050"/>
                </a:solidFill>
                <a:latin typeface="Times New Roman" pitchFamily="18" charset="0"/>
                <a:cs typeface="Times New Roman" pitchFamily="18" charset="0"/>
              </a:rPr>
              <a:t>ca</a:t>
            </a:r>
            <a:r>
              <a:rPr lang="en-US" sz="2600" dirty="0" smtClean="0">
                <a:solidFill>
                  <a:srgbClr val="00B050"/>
                </a:solidFill>
                <a:latin typeface="Times New Roman" pitchFamily="18" charset="0"/>
                <a:cs typeface="Times New Roman" pitchFamily="18" charset="0"/>
              </a:rPr>
              <a:t>, </a:t>
            </a:r>
            <a:r>
              <a:rPr lang="en-US" sz="2600" dirty="0" err="1" smtClean="0">
                <a:solidFill>
                  <a:srgbClr val="00B050"/>
                </a:solidFill>
                <a:latin typeface="Times New Roman" pitchFamily="18" charset="0"/>
                <a:cs typeface="Times New Roman" pitchFamily="18" charset="0"/>
              </a:rPr>
              <a:t>fe</a:t>
            </a:r>
            <a:r>
              <a:rPr lang="en-US" sz="2600" dirty="0" smtClean="0">
                <a:solidFill>
                  <a:srgbClr val="00B050"/>
                </a:solidFill>
                <a:latin typeface="Times New Roman" pitchFamily="18" charset="0"/>
                <a:cs typeface="Times New Roman" pitchFamily="18" charset="0"/>
              </a:rPr>
              <a:t> and P and vitamins</a:t>
            </a:r>
            <a:r>
              <a:rPr lang="en-US" sz="2600" dirty="0" smtClean="0">
                <a:latin typeface="Times New Roman" pitchFamily="18" charset="0"/>
                <a:cs typeface="Times New Roman" pitchFamily="18" charset="0"/>
              </a:rPr>
              <a:t> (A, B and C).</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989302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pPr marL="0" indent="0">
              <a:buNone/>
            </a:pPr>
            <a:r>
              <a:rPr lang="en-US" sz="2800" b="1" dirty="0">
                <a:latin typeface="Times New Roman" pitchFamily="18" charset="0"/>
                <a:cs typeface="Times New Roman" pitchFamily="18" charset="0"/>
              </a:rPr>
              <a:t>Cultivars</a:t>
            </a:r>
            <a:endParaRPr lang="en-US" sz="2800" dirty="0">
              <a:latin typeface="Times New Roman" pitchFamily="18" charset="0"/>
              <a:cs typeface="Times New Roman" pitchFamily="18" charset="0"/>
            </a:endParaRPr>
          </a:p>
          <a:p>
            <a:r>
              <a:rPr lang="en-US" sz="2600" dirty="0">
                <a:latin typeface="Times New Roman" pitchFamily="18" charset="0"/>
                <a:cs typeface="Times New Roman" pitchFamily="18" charset="0"/>
              </a:rPr>
              <a:t>In cabbage, varieties being grown in Ethiopia are introduced ones as packed seeds from </a:t>
            </a:r>
            <a:r>
              <a:rPr lang="en-US" sz="2600" dirty="0" smtClean="0">
                <a:latin typeface="Times New Roman" pitchFamily="18" charset="0"/>
                <a:cs typeface="Times New Roman" pitchFamily="18" charset="0"/>
              </a:rPr>
              <a:t>d/t </a:t>
            </a:r>
            <a:r>
              <a:rPr lang="en-US" sz="2600" dirty="0">
                <a:latin typeface="Times New Roman" pitchFamily="18" charset="0"/>
                <a:cs typeface="Times New Roman" pitchFamily="18" charset="0"/>
              </a:rPr>
              <a:t>countries and research was not extensively done on varietal improvement in this crop. </a:t>
            </a:r>
            <a:endParaRPr lang="en-US" sz="2600" dirty="0" smtClean="0">
              <a:latin typeface="Times New Roman" pitchFamily="18" charset="0"/>
              <a:cs typeface="Times New Roman" pitchFamily="18" charset="0"/>
            </a:endParaRPr>
          </a:p>
          <a:p>
            <a:endParaRPr lang="en-US" sz="2600" b="1" dirty="0" smtClean="0">
              <a:latin typeface="Times New Roman" pitchFamily="18" charset="0"/>
              <a:cs typeface="Times New Roman" pitchFamily="18" charset="0"/>
            </a:endParaRPr>
          </a:p>
          <a:p>
            <a:r>
              <a:rPr lang="en-US" sz="2600" b="1" dirty="0" smtClean="0">
                <a:solidFill>
                  <a:srgbClr val="00B050"/>
                </a:solidFill>
                <a:latin typeface="Times New Roman" pitchFamily="18" charset="0"/>
                <a:cs typeface="Times New Roman" pitchFamily="18" charset="0"/>
              </a:rPr>
              <a:t>Early </a:t>
            </a:r>
            <a:r>
              <a:rPr lang="en-US" sz="2600" b="1" dirty="0">
                <a:solidFill>
                  <a:srgbClr val="00B050"/>
                </a:solidFill>
                <a:latin typeface="Times New Roman" pitchFamily="18" charset="0"/>
                <a:cs typeface="Times New Roman" pitchFamily="18" charset="0"/>
              </a:rPr>
              <a:t>drum </a:t>
            </a:r>
            <a:r>
              <a:rPr lang="en-US" sz="2600" b="1" dirty="0" smtClean="0">
                <a:solidFill>
                  <a:srgbClr val="00B050"/>
                </a:solidFill>
                <a:latin typeface="Times New Roman" pitchFamily="18" charset="0"/>
                <a:cs typeface="Times New Roman" pitchFamily="18" charset="0"/>
              </a:rPr>
              <a:t>head and Copenhagen </a:t>
            </a:r>
            <a:r>
              <a:rPr lang="en-US" sz="2600" dirty="0">
                <a:latin typeface="Times New Roman" pitchFamily="18" charset="0"/>
                <a:cs typeface="Times New Roman" pitchFamily="18" charset="0"/>
              </a:rPr>
              <a:t>market are few of such varieties currently popular among growers</a:t>
            </a:r>
          </a:p>
        </p:txBody>
      </p:sp>
      <p:pic>
        <p:nvPicPr>
          <p:cNvPr id="4" name="Picture 6" descr="C:\Documents and Settings\User\Desktop\PHOTO\photo2\2010_04_28\IMG_763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19600" y="3695700"/>
            <a:ext cx="40386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C:\Documents and Settings\User\Desktop\PHOTO\photo2\2010_04_28\IMG_766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3810000"/>
            <a:ext cx="35052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296406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7620000"/>
          </a:xfrm>
        </p:spPr>
        <p:txBody>
          <a:bodyPr>
            <a:normAutofit lnSpcReduction="10000"/>
          </a:bodyPr>
          <a:lstStyle/>
          <a:p>
            <a:pPr marL="0" indent="0">
              <a:buNone/>
            </a:pPr>
            <a:r>
              <a:rPr lang="en-US" sz="2800" b="1" dirty="0" smtClean="0">
                <a:latin typeface="Times New Roman" pitchFamily="18" charset="0"/>
                <a:cs typeface="Times New Roman" pitchFamily="18" charset="0"/>
              </a:rPr>
              <a:t>Climatic and soil requirements</a:t>
            </a:r>
            <a:endParaRPr lang="en-US" sz="2800" dirty="0" smtClean="0">
              <a:latin typeface="Times New Roman" pitchFamily="18" charset="0"/>
              <a:cs typeface="Times New Roman" pitchFamily="18" charset="0"/>
            </a:endParaRPr>
          </a:p>
          <a:p>
            <a:pPr lvl="1">
              <a:lnSpc>
                <a:spcPct val="110000"/>
              </a:lnSpc>
            </a:pPr>
            <a:r>
              <a:rPr lang="en-US" sz="2600" dirty="0" smtClean="0">
                <a:latin typeface="Times New Roman" pitchFamily="18" charset="0"/>
                <a:cs typeface="Times New Roman" pitchFamily="18" charset="0"/>
              </a:rPr>
              <a:t>It is a biennial crop for seed production. In the first season heads are produced &amp; in the following season seed production follows. </a:t>
            </a:r>
          </a:p>
          <a:p>
            <a:pPr lvl="1">
              <a:lnSpc>
                <a:spcPct val="110000"/>
              </a:lnSpc>
            </a:pPr>
            <a:endParaRPr lang="en-US" sz="2600" dirty="0" smtClean="0">
              <a:latin typeface="Times New Roman" pitchFamily="18" charset="0"/>
              <a:cs typeface="Times New Roman" pitchFamily="18" charset="0"/>
            </a:endParaRPr>
          </a:p>
          <a:p>
            <a:pPr lvl="1">
              <a:lnSpc>
                <a:spcPct val="110000"/>
              </a:lnSpc>
            </a:pPr>
            <a:r>
              <a:rPr lang="en-US" sz="2600" dirty="0" smtClean="0">
                <a:latin typeface="Times New Roman" pitchFamily="18" charset="0"/>
                <a:cs typeface="Times New Roman" pitchFamily="18" charset="0"/>
              </a:rPr>
              <a:t>Cabbages are cool season crop that grow best under cool moist conditions area (hardy plant that</a:t>
            </a:r>
            <a:r>
              <a:rPr lang="en-US" sz="2600" b="1" dirty="0" smtClean="0">
                <a:latin typeface="Times New Roman" pitchFamily="18" charset="0"/>
                <a:cs typeface="Times New Roman" pitchFamily="18" charset="0"/>
              </a:rPr>
              <a:t> can tolerate severe frost</a:t>
            </a:r>
            <a:r>
              <a:rPr lang="en-US" sz="2600" dirty="0" smtClean="0">
                <a:latin typeface="Times New Roman" pitchFamily="18" charset="0"/>
                <a:cs typeface="Times New Roman" pitchFamily="18" charset="0"/>
              </a:rPr>
              <a:t>) of an </a:t>
            </a:r>
            <a:r>
              <a:rPr lang="en-US" sz="2600" b="1" dirty="0" smtClean="0">
                <a:latin typeface="Times New Roman" pitchFamily="18" charset="0"/>
                <a:cs typeface="Times New Roman" pitchFamily="18" charset="0"/>
              </a:rPr>
              <a:t>altitude</a:t>
            </a:r>
            <a:r>
              <a:rPr lang="en-US" sz="2600" dirty="0" smtClean="0">
                <a:latin typeface="Times New Roman" pitchFamily="18" charset="0"/>
                <a:cs typeface="Times New Roman" pitchFamily="18" charset="0"/>
              </a:rPr>
              <a:t> &gt; 800m.a.s.l &amp; </a:t>
            </a:r>
          </a:p>
          <a:p>
            <a:pPr lvl="1">
              <a:lnSpc>
                <a:spcPct val="110000"/>
              </a:lnSpc>
            </a:pPr>
            <a:endParaRPr lang="en-US" sz="2600" dirty="0">
              <a:latin typeface="Times New Roman" pitchFamily="18" charset="0"/>
              <a:cs typeface="Times New Roman" pitchFamily="18" charset="0"/>
            </a:endParaRPr>
          </a:p>
          <a:p>
            <a:pPr lvl="1">
              <a:lnSpc>
                <a:spcPct val="110000"/>
              </a:lnSpc>
            </a:pPr>
            <a:r>
              <a:rPr lang="en-US" sz="2600" dirty="0">
                <a:latin typeface="Times New Roman" pitchFamily="18" charset="0"/>
                <a:cs typeface="Times New Roman" pitchFamily="18" charset="0"/>
              </a:rPr>
              <a:t>O</a:t>
            </a:r>
            <a:r>
              <a:rPr lang="en-US" sz="2600" dirty="0" smtClean="0">
                <a:latin typeface="Times New Roman" pitchFamily="18" charset="0"/>
                <a:cs typeface="Times New Roman" pitchFamily="18" charset="0"/>
              </a:rPr>
              <a:t>ptimum T</a:t>
            </a:r>
            <a:r>
              <a:rPr lang="en-US" sz="2600" baseline="30000" dirty="0" smtClean="0">
                <a:latin typeface="Times New Roman" pitchFamily="18" charset="0"/>
                <a:cs typeface="Times New Roman" pitchFamily="18" charset="0"/>
              </a:rPr>
              <a:t>o</a:t>
            </a:r>
            <a:r>
              <a:rPr lang="en-US" sz="2600" dirty="0" smtClean="0">
                <a:latin typeface="Times New Roman" pitchFamily="18" charset="0"/>
                <a:cs typeface="Times New Roman" pitchFamily="18" charset="0"/>
              </a:rPr>
              <a:t>C range is 15</a:t>
            </a:r>
            <a:r>
              <a:rPr lang="en-US" sz="2600" baseline="30000" dirty="0" smtClean="0">
                <a:latin typeface="Times New Roman" pitchFamily="18" charset="0"/>
                <a:cs typeface="Times New Roman" pitchFamily="18" charset="0"/>
              </a:rPr>
              <a:t>o</a:t>
            </a:r>
            <a:r>
              <a:rPr lang="en-US" sz="2600" dirty="0" smtClean="0">
                <a:latin typeface="Times New Roman" pitchFamily="18" charset="0"/>
                <a:cs typeface="Times New Roman" pitchFamily="18" charset="0"/>
              </a:rPr>
              <a:t>- 20</a:t>
            </a:r>
            <a:r>
              <a:rPr lang="en-US" sz="2600" baseline="30000" dirty="0" smtClean="0">
                <a:latin typeface="Times New Roman" pitchFamily="18" charset="0"/>
                <a:cs typeface="Times New Roman" pitchFamily="18" charset="0"/>
              </a:rPr>
              <a:t>o</a:t>
            </a:r>
            <a:r>
              <a:rPr lang="en-US" sz="2600" dirty="0" smtClean="0">
                <a:latin typeface="Times New Roman" pitchFamily="18" charset="0"/>
                <a:cs typeface="Times New Roman" pitchFamily="18" charset="0"/>
              </a:rPr>
              <a:t>C; above 25</a:t>
            </a:r>
            <a:r>
              <a:rPr lang="en-US" sz="2600" baseline="30000" dirty="0" smtClean="0">
                <a:latin typeface="Times New Roman" pitchFamily="18" charset="0"/>
                <a:cs typeface="Times New Roman" pitchFamily="18" charset="0"/>
              </a:rPr>
              <a:t>o</a:t>
            </a:r>
            <a:r>
              <a:rPr lang="en-US" sz="2600" dirty="0" smtClean="0">
                <a:latin typeface="Times New Roman" pitchFamily="18" charset="0"/>
                <a:cs typeface="Times New Roman" pitchFamily="18" charset="0"/>
              </a:rPr>
              <a:t>C growth is arrested.  Head formation is more to occur at T</a:t>
            </a:r>
            <a:r>
              <a:rPr lang="en-US" sz="2600" baseline="30000" dirty="0" smtClean="0">
                <a:latin typeface="Times New Roman" pitchFamily="18" charset="0"/>
                <a:cs typeface="Times New Roman" pitchFamily="18" charset="0"/>
              </a:rPr>
              <a:t>o</a:t>
            </a:r>
            <a:r>
              <a:rPr lang="en-US" sz="2600" dirty="0" smtClean="0">
                <a:latin typeface="Times New Roman" pitchFamily="18" charset="0"/>
                <a:cs typeface="Times New Roman" pitchFamily="18" charset="0"/>
              </a:rPr>
              <a:t>C lower than 24</a:t>
            </a:r>
            <a:r>
              <a:rPr lang="en-US" sz="2600" baseline="30000" dirty="0" smtClean="0">
                <a:latin typeface="Times New Roman" pitchFamily="18" charset="0"/>
                <a:cs typeface="Times New Roman" pitchFamily="18" charset="0"/>
              </a:rPr>
              <a:t>o</a:t>
            </a:r>
            <a:r>
              <a:rPr lang="en-US" sz="2600" dirty="0" smtClean="0">
                <a:latin typeface="Times New Roman" pitchFamily="18" charset="0"/>
                <a:cs typeface="Times New Roman" pitchFamily="18" charset="0"/>
              </a:rPr>
              <a:t>C. </a:t>
            </a:r>
          </a:p>
          <a:p>
            <a:pPr lvl="1">
              <a:lnSpc>
                <a:spcPct val="110000"/>
              </a:lnSpc>
            </a:pPr>
            <a:endParaRPr lang="en-US" sz="2600" dirty="0">
              <a:latin typeface="Times New Roman" pitchFamily="18" charset="0"/>
              <a:cs typeface="Times New Roman" pitchFamily="18" charset="0"/>
            </a:endParaRPr>
          </a:p>
          <a:p>
            <a:pPr lvl="1">
              <a:lnSpc>
                <a:spcPct val="110000"/>
              </a:lnSpc>
            </a:pPr>
            <a:r>
              <a:rPr lang="en-US" sz="2600" dirty="0">
                <a:latin typeface="Times New Roman" pitchFamily="18" charset="0"/>
                <a:cs typeface="Times New Roman" pitchFamily="18" charset="0"/>
              </a:rPr>
              <a:t>A difference of 5</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b/n day &amp; night T</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is appearing to be necessary for adequate head formation. </a:t>
            </a:r>
          </a:p>
          <a:p>
            <a:pPr marL="457200" lvl="1" indent="0">
              <a:buNone/>
            </a:pPr>
            <a:endParaRPr lang="en-US" sz="2600" dirty="0" smtClean="0">
              <a:latin typeface="Times New Roman" pitchFamily="18" charset="0"/>
              <a:cs typeface="Times New Roman" pitchFamily="18" charset="0"/>
            </a:endParaRPr>
          </a:p>
          <a:p>
            <a:pPr>
              <a:buNone/>
              <a:defRPr/>
            </a:pPr>
            <a:r>
              <a:rPr lang="en-US" sz="2800" dirty="0" smtClean="0"/>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56185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7162800"/>
          </a:xfrm>
        </p:spPr>
        <p:txBody>
          <a:bodyPr>
            <a:normAutofit/>
          </a:bodyPr>
          <a:lstStyle/>
          <a:p>
            <a:pPr lvl="1"/>
            <a:r>
              <a:rPr lang="en-US" sz="2600" dirty="0">
                <a:latin typeface="Times New Roman" pitchFamily="18" charset="0"/>
                <a:cs typeface="Times New Roman" pitchFamily="18" charset="0"/>
              </a:rPr>
              <a:t>It  requires  a dormant period of cool T</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to bolt &amp; initiate seed stalks &amp; flowers. Headed plants form seed stalks when exposed to mean T</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of about 5</a:t>
            </a:r>
            <a:r>
              <a:rPr lang="en-US" sz="2600" baseline="30000" dirty="0">
                <a:latin typeface="Times New Roman" pitchFamily="18" charset="0"/>
                <a:cs typeface="Times New Roman" pitchFamily="18" charset="0"/>
              </a:rPr>
              <a:t>0</a:t>
            </a:r>
            <a:r>
              <a:rPr lang="en-US" sz="2600" dirty="0">
                <a:latin typeface="Times New Roman" pitchFamily="18" charset="0"/>
                <a:cs typeface="Times New Roman" pitchFamily="18" charset="0"/>
              </a:rPr>
              <a:t>c  for 6-8 weeks.  </a:t>
            </a:r>
          </a:p>
          <a:p>
            <a:pPr lvl="1"/>
            <a:endParaRPr lang="en-US" sz="26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Cabbage will grow on most types of soils but are best suited to a well-drained loam/sandy loam with a good organic status &amp; A pH of 6.5 - 6.8. </a:t>
            </a:r>
          </a:p>
          <a:p>
            <a:pPr lvl="1"/>
            <a:endParaRPr lang="en-US" sz="26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However, they doesn’t grow well on a highly acidic soils. </a:t>
            </a:r>
          </a:p>
          <a:p>
            <a:pPr lvl="1"/>
            <a:endParaRPr lang="en-US" sz="26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Heavy clay soils may easily become waterlogged after heavy rain; thus encourage black rot &amp; soft rot diseases . </a:t>
            </a:r>
          </a:p>
          <a:p>
            <a:pPr lvl="1"/>
            <a:endParaRPr lang="en-US" sz="2600" dirty="0" smtClean="0">
              <a:latin typeface="Times New Roman" pitchFamily="18" charset="0"/>
              <a:cs typeface="Times New Roman" pitchFamily="18" charset="0"/>
            </a:endParaRPr>
          </a:p>
          <a:p>
            <a:pPr>
              <a:buNone/>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72622445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7010400"/>
          </a:xfrm>
        </p:spPr>
        <p:txBody>
          <a:bodyPr>
            <a:normAutofit/>
          </a:bodyPr>
          <a:lstStyle/>
          <a:p>
            <a:pPr marL="0" indent="0">
              <a:buNone/>
            </a:pPr>
            <a:r>
              <a:rPr lang="en-US" sz="3600" b="1" dirty="0">
                <a:latin typeface="Times New Roman" pitchFamily="18" charset="0"/>
                <a:cs typeface="Times New Roman" pitchFamily="18" charset="0"/>
              </a:rPr>
              <a:t>Cultural practice/techniques:</a:t>
            </a:r>
          </a:p>
          <a:p>
            <a:pPr>
              <a:lnSpc>
                <a:spcPct val="90000"/>
              </a:lnSpc>
              <a:buNone/>
              <a:defRPr/>
            </a:pPr>
            <a:r>
              <a:rPr lang="en-US" sz="2800" b="1" dirty="0">
                <a:latin typeface="Times New Roman" pitchFamily="18" charset="0"/>
                <a:cs typeface="Times New Roman" pitchFamily="18" charset="0"/>
              </a:rPr>
              <a:t>Propagation- by seed</a:t>
            </a:r>
            <a:endParaRPr lang="en-US" sz="28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Seeds are sown thinly in 1 cm deep furrows spaced 15 cm apart in nursery seedbeds and </a:t>
            </a:r>
            <a:r>
              <a:rPr lang="en-US" sz="2600" dirty="0" smtClean="0">
                <a:latin typeface="Times New Roman" pitchFamily="18" charset="0"/>
                <a:cs typeface="Times New Roman" pitchFamily="18" charset="0"/>
              </a:rPr>
              <a:t>300 </a:t>
            </a:r>
            <a:r>
              <a:rPr lang="en-US" sz="2600" dirty="0">
                <a:latin typeface="Times New Roman" pitchFamily="18" charset="0"/>
                <a:cs typeface="Times New Roman" pitchFamily="18" charset="0"/>
              </a:rPr>
              <a:t>grams of seed is adequate to plant 1ha of cabbage.</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Usually </a:t>
            </a:r>
            <a:r>
              <a:rPr lang="en-US" sz="2600" dirty="0">
                <a:latin typeface="Times New Roman" pitchFamily="18" charset="0"/>
                <a:cs typeface="Times New Roman" pitchFamily="18" charset="0"/>
              </a:rPr>
              <a:t>these furrows run across a seed bed which should be 1 meter wide.</a:t>
            </a:r>
          </a:p>
          <a:p>
            <a:pPr marL="0" indent="0">
              <a:buNone/>
            </a:pPr>
            <a:endParaRPr lang="en-US" sz="2800" b="1" dirty="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Transplanting stage</a:t>
            </a:r>
            <a:endParaRPr lang="en-US" sz="2800" dirty="0">
              <a:latin typeface="Times New Roman" pitchFamily="18" charset="0"/>
              <a:cs typeface="Times New Roman" pitchFamily="18" charset="0"/>
            </a:endParaRPr>
          </a:p>
          <a:p>
            <a:r>
              <a:rPr lang="en-US" sz="2600" dirty="0">
                <a:latin typeface="Times New Roman" pitchFamily="18" charset="0"/>
                <a:cs typeface="Times New Roman" pitchFamily="18" charset="0"/>
              </a:rPr>
              <a:t> Seedlings should be transplanted when</a:t>
            </a:r>
          </a:p>
          <a:p>
            <a:pPr lvl="1"/>
            <a:r>
              <a:rPr lang="en-US" sz="2600" dirty="0">
                <a:latin typeface="Times New Roman" pitchFamily="18" charset="0"/>
                <a:cs typeface="Times New Roman" pitchFamily="18" charset="0"/>
              </a:rPr>
              <a:t> they have developed </a:t>
            </a:r>
            <a:r>
              <a:rPr lang="en-US" sz="2600" b="1" dirty="0">
                <a:latin typeface="Times New Roman" pitchFamily="18" charset="0"/>
                <a:cs typeface="Times New Roman" pitchFamily="18" charset="0"/>
              </a:rPr>
              <a:t>2pairs </a:t>
            </a:r>
            <a:r>
              <a:rPr lang="en-US" sz="2600" dirty="0">
                <a:latin typeface="Times New Roman" pitchFamily="18" charset="0"/>
                <a:cs typeface="Times New Roman" pitchFamily="18" charset="0"/>
              </a:rPr>
              <a:t>of true leaves &amp; are about </a:t>
            </a:r>
            <a:r>
              <a:rPr lang="en-US" sz="2600" b="1" dirty="0">
                <a:latin typeface="Times New Roman" pitchFamily="18" charset="0"/>
                <a:cs typeface="Times New Roman" pitchFamily="18" charset="0"/>
              </a:rPr>
              <a:t>12-15cm </a:t>
            </a:r>
            <a:r>
              <a:rPr lang="en-US" sz="2600" dirty="0">
                <a:latin typeface="Times New Roman" pitchFamily="18" charset="0"/>
                <a:cs typeface="Times New Roman" pitchFamily="18" charset="0"/>
              </a:rPr>
              <a:t>high (usually </a:t>
            </a:r>
            <a:r>
              <a:rPr lang="en-US" sz="2600" b="1" dirty="0">
                <a:latin typeface="Times New Roman" pitchFamily="18" charset="0"/>
                <a:cs typeface="Times New Roman" pitchFamily="18" charset="0"/>
              </a:rPr>
              <a:t>4-5</a:t>
            </a:r>
            <a:r>
              <a:rPr lang="en-US" sz="2600" dirty="0">
                <a:latin typeface="Times New Roman" pitchFamily="18" charset="0"/>
                <a:cs typeface="Times New Roman" pitchFamily="18" charset="0"/>
              </a:rPr>
              <a:t> weeks after sowing). </a:t>
            </a:r>
          </a:p>
          <a:p>
            <a:pPr marL="0" indent="0">
              <a:buNone/>
            </a:pPr>
            <a:endParaRPr lang="en-US" b="1" dirty="0" smtClean="0">
              <a:latin typeface="Times New Roman" pitchFamily="18" charset="0"/>
              <a:cs typeface="Times New Roman" pitchFamily="18" charset="0"/>
            </a:endParaRPr>
          </a:p>
          <a:p>
            <a:pPr>
              <a:buNone/>
              <a:defRPr/>
            </a:pPr>
            <a:endParaRPr lang="en-US" sz="2800" dirty="0" smtClean="0"/>
          </a:p>
        </p:txBody>
      </p:sp>
    </p:spTree>
    <p:extLst>
      <p:ext uri="{BB962C8B-B14F-4D97-AF65-F5344CB8AC3E}">
        <p14:creationId xmlns:p14="http://schemas.microsoft.com/office/powerpoint/2010/main" xmlns="" val="28208880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a:bodyPr>
          <a:lstStyle/>
          <a:p>
            <a:r>
              <a:rPr lang="en-US" sz="2800" b="1" dirty="0">
                <a:latin typeface="Times New Roman" pitchFamily="18" charset="0"/>
                <a:cs typeface="Times New Roman" pitchFamily="18" charset="0"/>
              </a:rPr>
              <a:t>Spacing in the field</a:t>
            </a:r>
          </a:p>
          <a:p>
            <a:pPr lvl="1"/>
            <a:r>
              <a:rPr lang="en-US" sz="2600" dirty="0">
                <a:latin typeface="Times New Roman" pitchFamily="18" charset="0"/>
                <a:cs typeface="Times New Roman" pitchFamily="18" charset="0"/>
              </a:rPr>
              <a:t>A spacing of 50 cm x 40 cm or 40 cm x 40 cm is recommended for early maturing cultivars, while all others can be planted 50 cm x 50 cm apart.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Spacing </a:t>
            </a:r>
            <a:r>
              <a:rPr lang="en-US" sz="2600" dirty="0">
                <a:latin typeface="Times New Roman" pitchFamily="18" charset="0"/>
                <a:cs typeface="Times New Roman" pitchFamily="18" charset="0"/>
              </a:rPr>
              <a:t>can also be varied depending on the </a:t>
            </a:r>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head </a:t>
            </a:r>
            <a:r>
              <a:rPr lang="en-US" sz="2600" dirty="0">
                <a:latin typeface="Times New Roman" pitchFamily="18" charset="0"/>
                <a:cs typeface="Times New Roman" pitchFamily="18" charset="0"/>
              </a:rPr>
              <a:t>size required, narrow spacing for small heads &amp; wider spacing for bigger heads.</a:t>
            </a:r>
          </a:p>
          <a:p>
            <a:endParaRPr lang="en-US" sz="2600" b="1" dirty="0" smtClean="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Irrigation</a:t>
            </a:r>
            <a:endParaRPr lang="en-US" sz="28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Regular watering is required throughout the growing period. Soil must be kept moist to a minimum depth of 45 cm. </a:t>
            </a:r>
          </a:p>
          <a:p>
            <a:pPr marL="0" indent="0">
              <a:buNone/>
            </a:pPr>
            <a:endParaRPr lang="en-US" sz="2600" b="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3256317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477000"/>
          </a:xfrm>
        </p:spPr>
        <p:txBody>
          <a:bodyPr>
            <a:normAutofit/>
          </a:bodyPr>
          <a:lstStyle/>
          <a:p>
            <a:pPr lvl="1"/>
            <a:r>
              <a:rPr lang="en-US" sz="2600" dirty="0" smtClean="0">
                <a:latin typeface="Times New Roman" pitchFamily="18" charset="0"/>
                <a:cs typeface="Times New Roman" pitchFamily="18" charset="0"/>
              </a:rPr>
              <a:t>During </a:t>
            </a:r>
            <a:r>
              <a:rPr lang="en-US" sz="2600" dirty="0">
                <a:latin typeface="Times New Roman" pitchFamily="18" charset="0"/>
                <a:cs typeface="Times New Roman" pitchFamily="18" charset="0"/>
              </a:rPr>
              <a:t>the 1st week after transplanting it is critical that the soil is kept moist all the time especially in summer and on sandy soils. </a:t>
            </a:r>
            <a:endParaRPr lang="en-US" sz="26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Seedlings </a:t>
            </a:r>
            <a:r>
              <a:rPr lang="en-US" sz="2600" dirty="0">
                <a:latin typeface="Times New Roman" pitchFamily="18" charset="0"/>
                <a:cs typeface="Times New Roman" pitchFamily="18" charset="0"/>
              </a:rPr>
              <a:t>should not be left to get dry at this stage because their roots are not yet fully developed hence, can only get water from a limited soil volume.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general water requirement for cabbage is 23.4 mm applied at intervals of 6 days and 2 days during winter and summer, respectively.</a:t>
            </a:r>
          </a:p>
          <a:p>
            <a:pPr marL="457200" lvl="1" indent="0">
              <a:buNone/>
            </a:pPr>
            <a:endParaRPr lang="en-US" sz="2600" dirty="0">
              <a:latin typeface="Times New Roman" pitchFamily="18" charset="0"/>
              <a:cs typeface="Times New Roman" pitchFamily="18" charset="0"/>
            </a:endParaRPr>
          </a:p>
          <a:p>
            <a:pPr marL="0" indent="0">
              <a:buNone/>
            </a:pPr>
            <a:endParaRPr lang="en-US" sz="2600" b="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20505472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477000"/>
          </a:xfrm>
        </p:spPr>
        <p:txBody>
          <a:bodyPr>
            <a:normAutofit/>
          </a:bodyPr>
          <a:lstStyle/>
          <a:p>
            <a:pPr marL="0" indent="0">
              <a:buNone/>
            </a:pPr>
            <a:r>
              <a:rPr lang="en-US" sz="2800" b="1" dirty="0">
                <a:latin typeface="Times New Roman" pitchFamily="18" charset="0"/>
                <a:cs typeface="Times New Roman" pitchFamily="18" charset="0"/>
              </a:rPr>
              <a:t>Fertilizer requirement</a:t>
            </a:r>
            <a:endParaRPr lang="en-US" sz="28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Cabbages are heavy </a:t>
            </a:r>
            <a:r>
              <a:rPr lang="en-US" sz="2600" dirty="0" smtClean="0">
                <a:latin typeface="Times New Roman" pitchFamily="18" charset="0"/>
                <a:cs typeface="Times New Roman" pitchFamily="18" charset="0"/>
              </a:rPr>
              <a:t>nutrient feeders</a:t>
            </a:r>
            <a:r>
              <a:rPr lang="en-US" sz="2600" dirty="0">
                <a:latin typeface="Times New Roman" pitchFamily="18" charset="0"/>
                <a:cs typeface="Times New Roman" pitchFamily="18" charset="0"/>
              </a:rPr>
              <a:t>. So that organic </a:t>
            </a:r>
            <a:r>
              <a:rPr lang="en-US" sz="2600" dirty="0" smtClean="0">
                <a:latin typeface="Times New Roman" pitchFamily="18" charset="0"/>
                <a:cs typeface="Times New Roman" pitchFamily="18" charset="0"/>
              </a:rPr>
              <a:t>manure at </a:t>
            </a:r>
            <a:r>
              <a:rPr lang="en-US" sz="2600" dirty="0">
                <a:latin typeface="Times New Roman" pitchFamily="18" charset="0"/>
                <a:cs typeface="Times New Roman" pitchFamily="18" charset="0"/>
              </a:rPr>
              <a:t>the rate of 50 </a:t>
            </a:r>
            <a:r>
              <a:rPr lang="en-US" sz="2600" dirty="0" smtClean="0">
                <a:latin typeface="Times New Roman" pitchFamily="18" charset="0"/>
                <a:cs typeface="Times New Roman" pitchFamily="18" charset="0"/>
              </a:rPr>
              <a:t>tons/ha are incorporated </a:t>
            </a:r>
            <a:r>
              <a:rPr lang="en-US" sz="2600" dirty="0">
                <a:latin typeface="Times New Roman" pitchFamily="18" charset="0"/>
                <a:cs typeface="Times New Roman" pitchFamily="18" charset="0"/>
              </a:rPr>
              <a:t>into the soil to a depth of 30-40 </a:t>
            </a:r>
            <a:r>
              <a:rPr lang="en-US" sz="2600" dirty="0" smtClean="0">
                <a:latin typeface="Times New Roman" pitchFamily="18" charset="0"/>
                <a:cs typeface="Times New Roman" pitchFamily="18" charset="0"/>
              </a:rPr>
              <a:t>cm</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NPK fertilizer should be applied. </a:t>
            </a:r>
          </a:p>
          <a:p>
            <a:pPr lvl="1"/>
            <a:r>
              <a:rPr lang="en-US" sz="2600" dirty="0" smtClean="0">
                <a:latin typeface="Times New Roman" pitchFamily="18" charset="0"/>
                <a:cs typeface="Times New Roman" pitchFamily="18" charset="0"/>
              </a:rPr>
              <a:t>Cabbage responds </a:t>
            </a:r>
            <a:r>
              <a:rPr lang="en-US" sz="2600" dirty="0">
                <a:latin typeface="Times New Roman" pitchFamily="18" charset="0"/>
                <a:cs typeface="Times New Roman" pitchFamily="18" charset="0"/>
              </a:rPr>
              <a:t>very well to N (N </a:t>
            </a:r>
            <a:r>
              <a:rPr lang="en-US" sz="2600" dirty="0" smtClean="0">
                <a:latin typeface="Times New Roman" pitchFamily="18" charset="0"/>
                <a:cs typeface="Times New Roman" pitchFamily="18" charset="0"/>
              </a:rPr>
              <a:t>is applied in top </a:t>
            </a:r>
            <a:r>
              <a:rPr lang="en-US" sz="2600" dirty="0">
                <a:latin typeface="Times New Roman" pitchFamily="18" charset="0"/>
                <a:cs typeface="Times New Roman" pitchFamily="18" charset="0"/>
              </a:rPr>
              <a:t>dressing at interval of 15 days until </a:t>
            </a:r>
            <a:r>
              <a:rPr lang="en-US" sz="2600" dirty="0" smtClean="0">
                <a:latin typeface="Times New Roman" pitchFamily="18" charset="0"/>
                <a:cs typeface="Times New Roman" pitchFamily="18" charset="0"/>
              </a:rPr>
              <a:t>the heads </a:t>
            </a:r>
            <a:r>
              <a:rPr lang="en-US" sz="2600" dirty="0">
                <a:latin typeface="Times New Roman" pitchFamily="18" charset="0"/>
                <a:cs typeface="Times New Roman" pitchFamily="18" charset="0"/>
              </a:rPr>
              <a:t>begin to develop)</a:t>
            </a:r>
          </a:p>
          <a:p>
            <a:pPr lvl="1"/>
            <a:r>
              <a:rPr lang="en-US" sz="2600" dirty="0" smtClean="0">
                <a:latin typeface="Times New Roman" pitchFamily="18" charset="0"/>
                <a:cs typeface="Times New Roman" pitchFamily="18" charset="0"/>
              </a:rPr>
              <a:t>Deficiency </a:t>
            </a:r>
            <a:r>
              <a:rPr lang="en-US" sz="2600" dirty="0">
                <a:latin typeface="Times New Roman" pitchFamily="18" charset="0"/>
                <a:cs typeface="Times New Roman" pitchFamily="18" charset="0"/>
              </a:rPr>
              <a:t>of B &amp; </a:t>
            </a:r>
            <a:r>
              <a:rPr lang="en-US" sz="2600" dirty="0" err="1">
                <a:latin typeface="Times New Roman" pitchFamily="18" charset="0"/>
                <a:cs typeface="Times New Roman" pitchFamily="18" charset="0"/>
              </a:rPr>
              <a:t>Ca</a:t>
            </a:r>
            <a:r>
              <a:rPr lang="en-US" sz="2600" dirty="0">
                <a:latin typeface="Times New Roman" pitchFamily="18" charset="0"/>
                <a:cs typeface="Times New Roman" pitchFamily="18" charset="0"/>
              </a:rPr>
              <a:t> leads to Hollow Heart (head center cracking) </a:t>
            </a:r>
          </a:p>
          <a:p>
            <a:pPr>
              <a:lnSpc>
                <a:spcPct val="90000"/>
              </a:lnSpc>
              <a:buNone/>
              <a:defRPr/>
            </a:pPr>
            <a:endParaRPr lang="en-US" sz="2600" dirty="0" smtClean="0">
              <a:latin typeface="Times New Roman" pitchFamily="18" charset="0"/>
              <a:cs typeface="Times New Roman" pitchFamily="18" charset="0"/>
            </a:endParaRPr>
          </a:p>
          <a:p>
            <a:pPr>
              <a:lnSpc>
                <a:spcPct val="90000"/>
              </a:lnSpc>
              <a:buNone/>
              <a:defRPr/>
            </a:pPr>
            <a:r>
              <a:rPr lang="en-US" sz="2800" b="1" dirty="0" smtClean="0">
                <a:latin typeface="Times New Roman" pitchFamily="18" charset="0"/>
                <a:cs typeface="Times New Roman" pitchFamily="18" charset="0"/>
              </a:rPr>
              <a:t>Disease </a:t>
            </a:r>
            <a:r>
              <a:rPr lang="en-US" sz="2800" b="1" dirty="0">
                <a:latin typeface="Times New Roman" pitchFamily="18" charset="0"/>
                <a:cs typeface="Times New Roman" pitchFamily="18" charset="0"/>
              </a:rPr>
              <a:t>and pest</a:t>
            </a:r>
          </a:p>
          <a:p>
            <a:pPr lvl="1">
              <a:lnSpc>
                <a:spcPct val="90000"/>
              </a:lnSpc>
              <a:defRPr/>
            </a:pPr>
            <a:r>
              <a:rPr lang="en-US" sz="2600" dirty="0" err="1">
                <a:latin typeface="Times New Roman" pitchFamily="18" charset="0"/>
                <a:cs typeface="Times New Roman" pitchFamily="18" charset="0"/>
              </a:rPr>
              <a:t>Alternaria</a:t>
            </a:r>
            <a:r>
              <a:rPr lang="en-US" sz="2600" dirty="0">
                <a:latin typeface="Times New Roman" pitchFamily="18" charset="0"/>
                <a:cs typeface="Times New Roman" pitchFamily="18" charset="0"/>
              </a:rPr>
              <a:t> leaf spot, Black leg fungus, Black rot, </a:t>
            </a:r>
            <a:r>
              <a:rPr lang="en-US" sz="2600" dirty="0" err="1">
                <a:latin typeface="Times New Roman" pitchFamily="18" charset="0"/>
                <a:cs typeface="Times New Roman" pitchFamily="18" charset="0"/>
              </a:rPr>
              <a:t>Cercospora</a:t>
            </a:r>
            <a:r>
              <a:rPr lang="en-US" sz="2600" dirty="0">
                <a:latin typeface="Times New Roman" pitchFamily="18" charset="0"/>
                <a:cs typeface="Times New Roman" pitchFamily="18" charset="0"/>
              </a:rPr>
              <a:t> leaf spot </a:t>
            </a:r>
            <a:r>
              <a:rPr lang="en-US" sz="2600" dirty="0" err="1">
                <a:latin typeface="Times New Roman" pitchFamily="18" charset="0"/>
                <a:cs typeface="Times New Roman" pitchFamily="18" charset="0"/>
              </a:rPr>
              <a:t>andClub</a:t>
            </a:r>
            <a:r>
              <a:rPr lang="en-US" sz="2600" dirty="0">
                <a:latin typeface="Times New Roman" pitchFamily="18" charset="0"/>
                <a:cs typeface="Times New Roman" pitchFamily="18" charset="0"/>
              </a:rPr>
              <a:t> rot mildew and  Aphid, cabbage moth, cut worm, diamond back moth, </a:t>
            </a:r>
            <a:r>
              <a:rPr lang="en-US" sz="2600" dirty="0" err="1">
                <a:latin typeface="Times New Roman" pitchFamily="18" charset="0"/>
                <a:cs typeface="Times New Roman" pitchFamily="18" charset="0"/>
              </a:rPr>
              <a:t>etc</a:t>
            </a:r>
            <a:endParaRPr lang="en-US" sz="2600" dirty="0">
              <a:latin typeface="Times New Roman" pitchFamily="18" charset="0"/>
              <a:cs typeface="Times New Roman" pitchFamily="18" charset="0"/>
            </a:endParaRPr>
          </a:p>
          <a:p>
            <a:pPr marL="0" indent="0">
              <a:buNone/>
            </a:pPr>
            <a:endParaRPr lang="en-US" sz="2600" b="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9684882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8610600"/>
          </a:xfrm>
        </p:spPr>
        <p:txBody>
          <a:bodyPr>
            <a:normAutofit/>
          </a:bodyPr>
          <a:lstStyle/>
          <a:p>
            <a:pPr marL="0" indent="0">
              <a:buNone/>
            </a:pPr>
            <a:r>
              <a:rPr lang="en-US" sz="3600" b="1" dirty="0" smtClean="0">
                <a:latin typeface="Times New Roman" pitchFamily="18" charset="0"/>
                <a:cs typeface="Times New Roman" pitchFamily="18" charset="0"/>
              </a:rPr>
              <a:t>Harvesting and </a:t>
            </a:r>
            <a:r>
              <a:rPr lang="en-US" sz="3600" b="1" dirty="0">
                <a:latin typeface="Times New Roman" pitchFamily="18" charset="0"/>
                <a:cs typeface="Times New Roman" pitchFamily="18" charset="0"/>
              </a:rPr>
              <a:t>S</a:t>
            </a:r>
            <a:r>
              <a:rPr lang="en-US" sz="3600" b="1" dirty="0" smtClean="0">
                <a:latin typeface="Times New Roman" pitchFamily="18" charset="0"/>
                <a:cs typeface="Times New Roman" pitchFamily="18" charset="0"/>
              </a:rPr>
              <a:t>torage</a:t>
            </a:r>
          </a:p>
          <a:p>
            <a:pPr marL="0" indent="0">
              <a:buNone/>
            </a:pPr>
            <a:r>
              <a:rPr lang="en-US" b="1" dirty="0" smtClean="0">
                <a:latin typeface="Times New Roman" pitchFamily="18" charset="0"/>
                <a:cs typeface="Times New Roman" pitchFamily="18" charset="0"/>
              </a:rPr>
              <a:t>Harvesting</a:t>
            </a:r>
            <a:endParaRPr lang="en-US"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The fully </a:t>
            </a:r>
            <a:r>
              <a:rPr lang="en-US" sz="2600" dirty="0" smtClean="0">
                <a:latin typeface="Times New Roman" pitchFamily="18" charset="0"/>
                <a:cs typeface="Times New Roman" pitchFamily="18" charset="0"/>
              </a:rPr>
              <a:t>developed compact </a:t>
            </a:r>
            <a:r>
              <a:rPr lang="en-US" sz="2600" dirty="0">
                <a:latin typeface="Times New Roman" pitchFamily="18" charset="0"/>
                <a:cs typeface="Times New Roman" pitchFamily="18" charset="0"/>
              </a:rPr>
              <a:t>or firm heads are harvested before they start cracking or bursting. </a:t>
            </a:r>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firmness of heads can be observed by pressing the heads with fingers. </a:t>
            </a:r>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If </a:t>
            </a:r>
            <a:r>
              <a:rPr lang="en-US" sz="2600" dirty="0">
                <a:latin typeface="Times New Roman" pitchFamily="18" charset="0"/>
                <a:cs typeface="Times New Roman" pitchFamily="18" charset="0"/>
              </a:rPr>
              <a:t>they are still small or loose heads should not harvested. </a:t>
            </a:r>
            <a:endParaRPr lang="en-US" sz="26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heads are cut </a:t>
            </a:r>
            <a:r>
              <a:rPr lang="en-US" sz="2600" dirty="0" smtClean="0">
                <a:latin typeface="Times New Roman" pitchFamily="18" charset="0"/>
                <a:cs typeface="Times New Roman" pitchFamily="18" charset="0"/>
              </a:rPr>
              <a:t>when the head are firm &amp; well sized with </a:t>
            </a:r>
            <a:r>
              <a:rPr lang="en-US" sz="2600" dirty="0">
                <a:latin typeface="Times New Roman" pitchFamily="18" charset="0"/>
                <a:cs typeface="Times New Roman" pitchFamily="18" charset="0"/>
              </a:rPr>
              <a:t>a knife attached with wrapper leaves.</a:t>
            </a:r>
          </a:p>
          <a:p>
            <a:pPr>
              <a:lnSpc>
                <a:spcPct val="90000"/>
              </a:lnSpc>
              <a:buNone/>
              <a:defRPr/>
            </a:pPr>
            <a:endParaRPr lang="en-US" dirty="0"/>
          </a:p>
          <a:p>
            <a:pPr marL="0" indent="0">
              <a:buNone/>
            </a:pPr>
            <a:endParaRPr lang="en-US" b="1" dirty="0" smtClean="0"/>
          </a:p>
          <a:p>
            <a:endParaRPr lang="en-US" dirty="0"/>
          </a:p>
        </p:txBody>
      </p:sp>
    </p:spTree>
    <p:extLst>
      <p:ext uri="{BB962C8B-B14F-4D97-AF65-F5344CB8AC3E}">
        <p14:creationId xmlns:p14="http://schemas.microsoft.com/office/powerpoint/2010/main" xmlns="" val="29432162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10600" cy="8458200"/>
          </a:xfrm>
        </p:spPr>
        <p:txBody>
          <a:bodyPr>
            <a:normAutofit/>
          </a:bodyPr>
          <a:lstStyle/>
          <a:p>
            <a:pPr lvl="1"/>
            <a:r>
              <a:rPr lang="en-US" sz="2600" dirty="0" smtClean="0">
                <a:latin typeface="Times New Roman" pitchFamily="18" charset="0"/>
                <a:cs typeface="Times New Roman" pitchFamily="18" charset="0"/>
              </a:rPr>
              <a:t>Once </a:t>
            </a:r>
            <a:r>
              <a:rPr lang="en-US" sz="2600" dirty="0">
                <a:latin typeface="Times New Roman" pitchFamily="18" charset="0"/>
                <a:cs typeface="Times New Roman" pitchFamily="18" charset="0"/>
              </a:rPr>
              <a:t>cabbage is mature, the heads will stand in the field from 2 (summer) to </a:t>
            </a:r>
            <a:r>
              <a:rPr lang="en-US" sz="2600" dirty="0" smtClean="0">
                <a:latin typeface="Times New Roman" pitchFamily="18" charset="0"/>
                <a:cs typeface="Times New Roman" pitchFamily="18" charset="0"/>
              </a:rPr>
              <a:t>4 </a:t>
            </a:r>
            <a:r>
              <a:rPr lang="en-US" sz="2600" dirty="0">
                <a:latin typeface="Times New Roman" pitchFamily="18" charset="0"/>
                <a:cs typeface="Times New Roman" pitchFamily="18" charset="0"/>
              </a:rPr>
              <a:t>weeks (winter) before splitting. </a:t>
            </a:r>
            <a:endParaRPr lang="en-US" sz="26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However</a:t>
            </a:r>
            <a:r>
              <a:rPr lang="en-US" sz="2600" dirty="0">
                <a:latin typeface="Times New Roman" pitchFamily="18" charset="0"/>
                <a:cs typeface="Times New Roman" pitchFamily="18" charset="0"/>
              </a:rPr>
              <a:t>, some varieties are prone to splitting and cannot be left for such a long time</a:t>
            </a:r>
            <a:r>
              <a:rPr lang="en-US" sz="2600" dirty="0" smtClean="0">
                <a:latin typeface="Times New Roman" pitchFamily="18" charset="0"/>
                <a:cs typeface="Times New Roman" pitchFamily="18" charset="0"/>
              </a:rPr>
              <a:t>.</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When </a:t>
            </a:r>
            <a:r>
              <a:rPr lang="en-US" sz="2600" dirty="0">
                <a:latin typeface="Times New Roman" pitchFamily="18" charset="0"/>
                <a:cs typeface="Times New Roman" pitchFamily="18" charset="0"/>
              </a:rPr>
              <a:t>harvesting, a few outside leaves on the head should be left to protect it during transport.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Split</a:t>
            </a:r>
            <a:r>
              <a:rPr lang="en-US" sz="2600" dirty="0">
                <a:latin typeface="Times New Roman" pitchFamily="18" charset="0"/>
                <a:cs typeface="Times New Roman" pitchFamily="18" charset="0"/>
              </a:rPr>
              <a:t>, rotten and insect damaged heads should be removed before the crop is marketed. </a:t>
            </a:r>
          </a:p>
          <a:p>
            <a:pPr>
              <a:lnSpc>
                <a:spcPct val="90000"/>
              </a:lnSpc>
              <a:buNone/>
              <a:defRPr/>
            </a:pPr>
            <a:endParaRPr lang="en-US" dirty="0"/>
          </a:p>
          <a:p>
            <a:pPr marL="0" indent="0">
              <a:buNone/>
            </a:pPr>
            <a:endParaRPr lang="en-US" b="1" dirty="0" smtClean="0"/>
          </a:p>
          <a:p>
            <a:endParaRPr lang="en-US" dirty="0"/>
          </a:p>
        </p:txBody>
      </p:sp>
    </p:spTree>
    <p:extLst>
      <p:ext uri="{BB962C8B-B14F-4D97-AF65-F5344CB8AC3E}">
        <p14:creationId xmlns:p14="http://schemas.microsoft.com/office/powerpoint/2010/main" xmlns="" val="2751698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2818"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5000" y="838200"/>
            <a:ext cx="5248275"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2819" name="Rectangle 7"/>
          <p:cNvSpPr>
            <a:spLocks noChangeArrowheads="1"/>
          </p:cNvSpPr>
          <p:nvPr/>
        </p:nvSpPr>
        <p:spPr bwMode="auto">
          <a:xfrm>
            <a:off x="1066800" y="4953000"/>
            <a:ext cx="7620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b="1"/>
              <a:t>FIGURE : </a:t>
            </a:r>
            <a:r>
              <a:rPr lang="en-GB"/>
              <a:t>Vine-ripened fruit attached to the truss stem known as tomato-on-the-vine (TOV).</a:t>
            </a:r>
          </a:p>
        </p:txBody>
      </p:sp>
    </p:spTree>
    <p:extLst>
      <p:ext uri="{BB962C8B-B14F-4D97-AF65-F5344CB8AC3E}">
        <p14:creationId xmlns:p14="http://schemas.microsoft.com/office/powerpoint/2010/main" xmlns="" val="41039810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477000"/>
          </a:xfrm>
        </p:spPr>
        <p:txBody>
          <a:bodyPr>
            <a:normAutofit/>
          </a:bodyPr>
          <a:lstStyle/>
          <a:p>
            <a:pPr lvl="1"/>
            <a:r>
              <a:rPr lang="en-US" sz="2600" dirty="0" smtClean="0">
                <a:latin typeface="Times New Roman" pitchFamily="18" charset="0"/>
                <a:cs typeface="Times New Roman" pitchFamily="18" charset="0"/>
              </a:rPr>
              <a:t>At </a:t>
            </a:r>
            <a:r>
              <a:rPr lang="en-US" sz="2600" dirty="0">
                <a:latin typeface="Times New Roman" pitchFamily="18" charset="0"/>
                <a:cs typeface="Times New Roman" pitchFamily="18" charset="0"/>
              </a:rPr>
              <a:t>low land conditions heads may be harvested in 70 - 90 days; </a:t>
            </a:r>
            <a:endParaRPr lang="en-US" sz="2600" dirty="0" smtClean="0">
              <a:latin typeface="Times New Roman" pitchFamily="18" charset="0"/>
              <a:cs typeface="Times New Roman" pitchFamily="18" charset="0"/>
            </a:endParaRPr>
          </a:p>
          <a:p>
            <a:pPr lvl="1"/>
            <a:endParaRPr lang="en-US" sz="2600" dirty="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At </a:t>
            </a:r>
            <a:r>
              <a:rPr lang="en-US" sz="2600" dirty="0">
                <a:latin typeface="Times New Roman" pitchFamily="18" charset="0"/>
                <a:cs typeface="Times New Roman" pitchFamily="18" charset="0"/>
              </a:rPr>
              <a:t>elevations over 1000 m it takes longer (80 - 110 days) depending on the cultivar.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Individual </a:t>
            </a:r>
            <a:r>
              <a:rPr lang="en-US" sz="2600" dirty="0">
                <a:latin typeface="Times New Roman" pitchFamily="18" charset="0"/>
                <a:cs typeface="Times New Roman" pitchFamily="18" charset="0"/>
              </a:rPr>
              <a:t>mature heads should be harvested by severing just below the bottom leaves using sharp knife.</a:t>
            </a:r>
          </a:p>
          <a:p>
            <a:pPr marL="0" indent="0">
              <a:buNone/>
            </a:pPr>
            <a:endParaRPr lang="en-US" sz="2600" b="1" dirty="0" smtClean="0">
              <a:latin typeface="Times New Roman" pitchFamily="18" charset="0"/>
              <a:cs typeface="Times New Roman" pitchFamily="18" charset="0"/>
            </a:endParaRPr>
          </a:p>
          <a:p>
            <a:pPr marL="0" indent="0">
              <a:buNone/>
            </a:pPr>
            <a:r>
              <a:rPr lang="en-US" sz="2800" b="1" dirty="0" smtClean="0">
                <a:latin typeface="Times New Roman" pitchFamily="18" charset="0"/>
                <a:cs typeface="Times New Roman" pitchFamily="18" charset="0"/>
              </a:rPr>
              <a:t>Storage</a:t>
            </a:r>
            <a:r>
              <a:rPr lang="en-US" sz="2800" b="1" dirty="0">
                <a:latin typeface="Times New Roman" pitchFamily="18" charset="0"/>
                <a:cs typeface="Times New Roman" pitchFamily="18" charset="0"/>
              </a:rPr>
              <a:t>: </a:t>
            </a:r>
            <a:endParaRPr lang="en-US" sz="2800" b="1"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If </a:t>
            </a:r>
            <a:r>
              <a:rPr lang="en-US" sz="2600" dirty="0">
                <a:latin typeface="Times New Roman" pitchFamily="18" charset="0"/>
                <a:cs typeface="Times New Roman" pitchFamily="18" charset="0"/>
              </a:rPr>
              <a:t>stored at 0</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and at high RH (95 - 98%) cabbage can be stored for 4 - 6 months.</a:t>
            </a:r>
          </a:p>
          <a:p>
            <a:endParaRPr lang="en-US" dirty="0"/>
          </a:p>
        </p:txBody>
      </p:sp>
    </p:spTree>
    <p:extLst>
      <p:ext uri="{BB962C8B-B14F-4D97-AF65-F5344CB8AC3E}">
        <p14:creationId xmlns:p14="http://schemas.microsoft.com/office/powerpoint/2010/main" xmlns="" val="10748766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8100" y="228600"/>
            <a:ext cx="4229100" cy="2800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4572000" y="228600"/>
            <a:ext cx="4343400" cy="2986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 y="3429000"/>
            <a:ext cx="451485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53000" y="3429000"/>
            <a:ext cx="43815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34755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3600" b="1" dirty="0">
                <a:latin typeface="Times New Roman" pitchFamily="18" charset="0"/>
                <a:cs typeface="Times New Roman" pitchFamily="18" charset="0"/>
              </a:rPr>
              <a:t>Others leafy vegetables</a:t>
            </a:r>
          </a:p>
        </p:txBody>
      </p:sp>
      <p:sp>
        <p:nvSpPr>
          <p:cNvPr id="3" name="Text Placeholder 2"/>
          <p:cNvSpPr>
            <a:spLocks noGrp="1"/>
          </p:cNvSpPr>
          <p:nvPr>
            <p:ph type="body" idx="1"/>
          </p:nvPr>
        </p:nvSpPr>
        <p:spPr>
          <a:xfrm>
            <a:off x="266702" y="914400"/>
            <a:ext cx="4040188" cy="639762"/>
          </a:xfrm>
        </p:spPr>
        <p:txBody>
          <a:bodyPr>
            <a:normAutofit fontScale="85000" lnSpcReduction="10000"/>
          </a:bodyPr>
          <a:lstStyle/>
          <a:p>
            <a:pPr marL="0" lvl="1"/>
            <a:r>
              <a:rPr lang="en-US" sz="3200" dirty="0">
                <a:latin typeface="Times New Roman" pitchFamily="18" charset="0"/>
                <a:cs typeface="Times New Roman" pitchFamily="18" charset="0"/>
              </a:rPr>
              <a:t>Lettuce (</a:t>
            </a:r>
            <a:r>
              <a:rPr lang="en-US" sz="3200" i="1" dirty="0" err="1">
                <a:latin typeface="Times New Roman" pitchFamily="18" charset="0"/>
                <a:cs typeface="Times New Roman" pitchFamily="18" charset="0"/>
              </a:rPr>
              <a:t>Lactuca</a:t>
            </a:r>
            <a:r>
              <a:rPr lang="en-US" sz="3200" i="1" dirty="0">
                <a:latin typeface="Times New Roman" pitchFamily="18" charset="0"/>
                <a:cs typeface="Times New Roman" pitchFamily="18" charset="0"/>
              </a:rPr>
              <a:t> sativa</a:t>
            </a:r>
            <a:r>
              <a:rPr lang="en-US" sz="3200" dirty="0">
                <a:latin typeface="Times New Roman" pitchFamily="18" charset="0"/>
                <a:cs typeface="Times New Roman" pitchFamily="18" charset="0"/>
              </a:rPr>
              <a:t> L)</a:t>
            </a:r>
          </a:p>
          <a:p>
            <a:endParaRPr lang="en-US" dirty="0"/>
          </a:p>
        </p:txBody>
      </p:sp>
      <p:sp>
        <p:nvSpPr>
          <p:cNvPr id="5" name="Text Placeholder 4"/>
          <p:cNvSpPr>
            <a:spLocks noGrp="1"/>
          </p:cNvSpPr>
          <p:nvPr>
            <p:ph type="body" sz="quarter" idx="3"/>
          </p:nvPr>
        </p:nvSpPr>
        <p:spPr>
          <a:xfrm>
            <a:off x="4495801" y="1001713"/>
            <a:ext cx="4495800" cy="369887"/>
          </a:xfrm>
        </p:spPr>
        <p:txBody>
          <a:bodyPr>
            <a:noAutofit/>
          </a:bodyPr>
          <a:lstStyle/>
          <a:p>
            <a:r>
              <a:rPr lang="en-US" sz="2600" dirty="0" smtClean="0">
                <a:latin typeface="Times New Roman" pitchFamily="18" charset="0"/>
                <a:cs typeface="Times New Roman" pitchFamily="18" charset="0"/>
              </a:rPr>
              <a:t>Spinach (</a:t>
            </a:r>
            <a:r>
              <a:rPr lang="en-US" sz="2600" dirty="0" err="1" smtClean="0">
                <a:latin typeface="Times New Roman" pitchFamily="18" charset="0"/>
                <a:cs typeface="Times New Roman" pitchFamily="18" charset="0"/>
              </a:rPr>
              <a:t>Spinacia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oleracea</a:t>
            </a:r>
            <a:r>
              <a:rPr lang="en-US" sz="2600" dirty="0" smtClean="0">
                <a:latin typeface="Times New Roman" pitchFamily="18" charset="0"/>
                <a:cs typeface="Times New Roman" pitchFamily="18" charset="0"/>
              </a:rPr>
              <a:t> L.)</a:t>
            </a:r>
            <a:endParaRPr lang="en-US" sz="2600" dirty="0">
              <a:latin typeface="Times New Roman" pitchFamily="18" charset="0"/>
              <a:cs typeface="Times New Roman" pitchFamily="18" charset="0"/>
            </a:endParaRPr>
          </a:p>
        </p:txBody>
      </p:sp>
      <p:pic>
        <p:nvPicPr>
          <p:cNvPr id="7" name="Picture 3"/>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433387" y="1314450"/>
            <a:ext cx="3276600" cy="2819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p:cNvPicPr>
            <a:picLocks noGrp="1" noChangeAspect="1" noChangeArrowheads="1"/>
          </p:cNvPicPr>
          <p:nvPr>
            <p:ph sz="quarter" idx="4"/>
          </p:nvPr>
        </p:nvPicPr>
        <p:blipFill>
          <a:blip r:embed="rId3">
            <a:extLst>
              <a:ext uri="{28A0092B-C50C-407E-A947-70E740481C1C}">
                <a14:useLocalDpi xmlns:a14="http://schemas.microsoft.com/office/drawing/2010/main" xmlns="" val="0"/>
              </a:ext>
            </a:extLst>
          </a:blip>
          <a:srcRect/>
          <a:stretch>
            <a:fillRect/>
          </a:stretch>
        </p:blipFill>
        <p:spPr bwMode="auto">
          <a:xfrm>
            <a:off x="5334000" y="1728787"/>
            <a:ext cx="3543300" cy="332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0051" y="4114800"/>
            <a:ext cx="3124200" cy="2486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37087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609600"/>
          </a:xfrm>
        </p:spPr>
        <p:txBody>
          <a:bodyPr>
            <a:noAutofit/>
          </a:bodyPr>
          <a:lstStyle/>
          <a:p>
            <a:r>
              <a:rPr lang="en-US" sz="5400" b="1" dirty="0">
                <a:latin typeface="Times New Roman" pitchFamily="18" charset="0"/>
                <a:cs typeface="Times New Roman" pitchFamily="18" charset="0"/>
              </a:rPr>
              <a:t>7.4. Flower </a:t>
            </a:r>
            <a:r>
              <a:rPr lang="en-US" sz="5400" b="1" dirty="0" smtClean="0">
                <a:latin typeface="Times New Roman" pitchFamily="18" charset="0"/>
                <a:cs typeface="Times New Roman" pitchFamily="18" charset="0"/>
              </a:rPr>
              <a:t>vegetables</a:t>
            </a:r>
            <a:endParaRPr lang="en-US" sz="54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371600"/>
            <a:ext cx="8534400" cy="5486400"/>
          </a:xfrm>
        </p:spPr>
        <p:txBody>
          <a:bodyPr>
            <a:normAutofit/>
          </a:bodyPr>
          <a:lstStyle/>
          <a:p>
            <a:pPr marL="514350" indent="-457200"/>
            <a:r>
              <a:rPr lang="en-US" sz="2800" dirty="0" smtClean="0">
                <a:latin typeface="Times New Roman" pitchFamily="18" charset="0"/>
                <a:cs typeface="Times New Roman" pitchFamily="18" charset="0"/>
              </a:rPr>
              <a:t>The edible part is </a:t>
            </a:r>
          </a:p>
          <a:p>
            <a:pPr marL="914400" lvl="1" indent="-457200"/>
            <a:r>
              <a:rPr lang="en-US" sz="2600" dirty="0" smtClean="0">
                <a:latin typeface="Times New Roman" pitchFamily="18" charset="0"/>
                <a:cs typeface="Times New Roman" pitchFamily="18" charset="0"/>
              </a:rPr>
              <a:t>its flower and </a:t>
            </a:r>
          </a:p>
          <a:p>
            <a:pPr marL="514350" indent="-457200"/>
            <a:r>
              <a:rPr lang="en-US" sz="2600" dirty="0" smtClean="0">
                <a:latin typeface="Times New Roman" pitchFamily="18" charset="0"/>
                <a:cs typeface="Times New Roman" pitchFamily="18" charset="0"/>
              </a:rPr>
              <a:t>it includes- Broccoli</a:t>
            </a:r>
            <a:r>
              <a:rPr lang="en-US" sz="2600" dirty="0">
                <a:latin typeface="Times New Roman" pitchFamily="18" charset="0"/>
                <a:cs typeface="Times New Roman" pitchFamily="18" charset="0"/>
              </a:rPr>
              <a:t>, Cauliflower </a:t>
            </a:r>
            <a:r>
              <a:rPr lang="en-US" sz="2600" dirty="0" smtClean="0">
                <a:latin typeface="Times New Roman" pitchFamily="18" charset="0"/>
                <a:cs typeface="Times New Roman" pitchFamily="18" charset="0"/>
              </a:rPr>
              <a:t>&amp; artichoke </a:t>
            </a:r>
            <a:endParaRPr lang="en-US" sz="2600" dirty="0">
              <a:latin typeface="Times New Roman" pitchFamily="18" charset="0"/>
              <a:cs typeface="Times New Roman" pitchFamily="18" charset="0"/>
            </a:endParaRPr>
          </a:p>
          <a:p>
            <a:pPr marL="0" indent="0">
              <a:buNone/>
            </a:pPr>
            <a:endParaRPr lang="en-US" sz="2800" b="1" dirty="0" smtClean="0">
              <a:latin typeface="Times New Roman" pitchFamily="18" charset="0"/>
              <a:cs typeface="Times New Roman" pitchFamily="18" charset="0"/>
            </a:endParaRPr>
          </a:p>
          <a:p>
            <a:pPr marL="0" indent="0">
              <a:lnSpc>
                <a:spcPct val="150000"/>
              </a:lnSpc>
              <a:buNone/>
            </a:pPr>
            <a:r>
              <a:rPr lang="en-US" sz="3100" b="1" dirty="0" smtClean="0">
                <a:latin typeface="Times New Roman" pitchFamily="18" charset="0"/>
                <a:cs typeface="Times New Roman" pitchFamily="18" charset="0"/>
              </a:rPr>
              <a:t>A. Cauliflower(</a:t>
            </a:r>
            <a:r>
              <a:rPr lang="en-US" sz="3100" b="1" i="1" dirty="0" smtClean="0">
                <a:latin typeface="Times New Roman" pitchFamily="18" charset="0"/>
                <a:cs typeface="Times New Roman" pitchFamily="18" charset="0"/>
              </a:rPr>
              <a:t>Brassica </a:t>
            </a:r>
            <a:r>
              <a:rPr lang="en-US" sz="3100" b="1" i="1" dirty="0" err="1">
                <a:latin typeface="Times New Roman" pitchFamily="18" charset="0"/>
                <a:cs typeface="Times New Roman" pitchFamily="18" charset="0"/>
              </a:rPr>
              <a:t>oleracea</a:t>
            </a:r>
            <a:r>
              <a:rPr lang="en-US" sz="3100" b="1" i="1" dirty="0">
                <a:latin typeface="Times New Roman" pitchFamily="18" charset="0"/>
                <a:cs typeface="Times New Roman" pitchFamily="18" charset="0"/>
              </a:rPr>
              <a:t> </a:t>
            </a:r>
            <a:r>
              <a:rPr lang="en-US" sz="3100" b="1" i="1" dirty="0" err="1" smtClean="0">
                <a:latin typeface="Times New Roman" pitchFamily="18" charset="0"/>
                <a:cs typeface="Times New Roman" pitchFamily="18" charset="0"/>
              </a:rPr>
              <a:t>L.var.botrytis</a:t>
            </a:r>
            <a:r>
              <a:rPr lang="en-US" sz="3100" b="1" i="1" dirty="0" smtClean="0">
                <a:latin typeface="Times New Roman" pitchFamily="18" charset="0"/>
                <a:cs typeface="Times New Roman" pitchFamily="18" charset="0"/>
              </a:rPr>
              <a:t> </a:t>
            </a:r>
            <a:r>
              <a:rPr lang="en-US" sz="3100" b="1" i="1" dirty="0">
                <a:latin typeface="Times New Roman" pitchFamily="18" charset="0"/>
                <a:cs typeface="Times New Roman" pitchFamily="18" charset="0"/>
              </a:rPr>
              <a:t>L</a:t>
            </a:r>
            <a:r>
              <a:rPr lang="en-US" sz="3100" b="1" i="1" dirty="0" smtClean="0">
                <a:latin typeface="Times New Roman" pitchFamily="18" charset="0"/>
                <a:cs typeface="Times New Roman" pitchFamily="18" charset="0"/>
              </a:rPr>
              <a:t>.)</a:t>
            </a:r>
          </a:p>
          <a:p>
            <a:pPr>
              <a:buNone/>
              <a:defRPr/>
            </a:pPr>
            <a:r>
              <a:rPr lang="en-US" sz="2600" dirty="0" smtClean="0">
                <a:latin typeface="Times New Roman" pitchFamily="18" charset="0"/>
                <a:cs typeface="Times New Roman" pitchFamily="18" charset="0"/>
              </a:rPr>
              <a:t>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8311" y="4432800"/>
            <a:ext cx="2955411" cy="21600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7511" y="4419600"/>
            <a:ext cx="2590800" cy="21864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30111" y="4396205"/>
            <a:ext cx="32766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23549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629400"/>
          </a:xfrm>
        </p:spPr>
        <p:txBody>
          <a:bodyPr>
            <a:normAutofit/>
          </a:bodyPr>
          <a:lstStyle/>
          <a:p>
            <a:pPr>
              <a:buNone/>
              <a:defRPr/>
            </a:pPr>
            <a:r>
              <a:rPr lang="en-US" sz="2800" b="1" dirty="0">
                <a:latin typeface="Times New Roman" pitchFamily="18" charset="0"/>
                <a:cs typeface="Times New Roman" pitchFamily="18" charset="0"/>
              </a:rPr>
              <a:t>Origin- </a:t>
            </a:r>
            <a:r>
              <a:rPr lang="en-US" sz="2800" dirty="0">
                <a:latin typeface="Times New Roman" pitchFamily="18" charset="0"/>
                <a:cs typeface="Times New Roman" pitchFamily="18" charset="0"/>
              </a:rPr>
              <a:t>Mediterranean region &amp; Asian minor </a:t>
            </a:r>
          </a:p>
          <a:p>
            <a:pPr marL="0" indent="0">
              <a:buNone/>
              <a:defRPr/>
            </a:pPr>
            <a:endParaRPr lang="en-US" sz="2800" b="1" dirty="0">
              <a:latin typeface="Times New Roman" pitchFamily="18" charset="0"/>
              <a:cs typeface="Times New Roman" pitchFamily="18" charset="0"/>
            </a:endParaRPr>
          </a:p>
          <a:p>
            <a:pPr marL="0" indent="0">
              <a:buNone/>
              <a:defRPr/>
            </a:pPr>
            <a:r>
              <a:rPr lang="en-US" sz="2800" b="1" dirty="0">
                <a:latin typeface="Times New Roman" pitchFamily="18" charset="0"/>
                <a:cs typeface="Times New Roman" pitchFamily="18" charset="0"/>
              </a:rPr>
              <a:t>Uses- </a:t>
            </a:r>
            <a:r>
              <a:rPr lang="en-US" sz="2800" dirty="0">
                <a:latin typeface="Times New Roman" pitchFamily="18" charset="0"/>
                <a:cs typeface="Times New Roman" pitchFamily="18" charset="0"/>
              </a:rPr>
              <a:t>raw in salads &amp; with dips, best steamed in cheese sauce</a:t>
            </a:r>
          </a:p>
          <a:p>
            <a:pPr marL="57150" indent="0">
              <a:buNone/>
            </a:pPr>
            <a:endParaRPr lang="en-US" sz="2800" b="1" dirty="0" smtClean="0">
              <a:latin typeface="Times New Roman" pitchFamily="18" charset="0"/>
              <a:cs typeface="Times New Roman" pitchFamily="18" charset="0"/>
            </a:endParaRPr>
          </a:p>
          <a:p>
            <a:pPr marL="57150" indent="0">
              <a:buNone/>
            </a:pPr>
            <a:r>
              <a:rPr lang="en-US" sz="2800" b="1" dirty="0" smtClean="0">
                <a:latin typeface="Times New Roman" pitchFamily="18" charset="0"/>
                <a:cs typeface="Times New Roman" pitchFamily="18" charset="0"/>
              </a:rPr>
              <a:t>Botany </a:t>
            </a:r>
          </a:p>
          <a:p>
            <a:pPr lvl="1">
              <a:defRPr/>
            </a:pPr>
            <a:r>
              <a:rPr lang="en-US" sz="2600" dirty="0" smtClean="0">
                <a:latin typeface="Times New Roman" pitchFamily="18" charset="0"/>
                <a:cs typeface="Times New Roman" pitchFamily="18" charset="0"/>
              </a:rPr>
              <a:t>Biennial plant grown as an annual</a:t>
            </a:r>
          </a:p>
          <a:p>
            <a:pPr lvl="1">
              <a:defRPr/>
            </a:pPr>
            <a:endParaRPr lang="en-US" sz="2600" dirty="0" smtClean="0">
              <a:latin typeface="Times New Roman" pitchFamily="18" charset="0"/>
              <a:cs typeface="Times New Roman" pitchFamily="18" charset="0"/>
            </a:endParaRPr>
          </a:p>
          <a:p>
            <a:pPr lvl="1">
              <a:defRPr/>
            </a:pPr>
            <a:r>
              <a:rPr lang="en-US" sz="2600" dirty="0" smtClean="0">
                <a:latin typeface="Times New Roman" pitchFamily="18" charset="0"/>
                <a:cs typeface="Times New Roman" pitchFamily="18" charset="0"/>
              </a:rPr>
              <a:t>The edible portion is the flower head (curd)</a:t>
            </a:r>
          </a:p>
          <a:p>
            <a:pPr lvl="1">
              <a:defRPr/>
            </a:pPr>
            <a:endParaRPr lang="en-US" sz="2600" dirty="0">
              <a:latin typeface="Times New Roman" pitchFamily="18" charset="0"/>
              <a:cs typeface="Times New Roman" pitchFamily="18" charset="0"/>
            </a:endParaRPr>
          </a:p>
          <a:p>
            <a:pPr lvl="1">
              <a:defRPr/>
            </a:pPr>
            <a:r>
              <a:rPr lang="en-US" sz="2600" dirty="0" smtClean="0">
                <a:latin typeface="Times New Roman" pitchFamily="18" charset="0"/>
                <a:cs typeface="Times New Roman" pitchFamily="18" charset="0"/>
              </a:rPr>
              <a:t>Has similar botanical feature with broccoli</a:t>
            </a:r>
            <a:r>
              <a:rPr lang="en-US" sz="2600" b="1" i="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Leaves are narrower, longer, and lighter colored than those of either cabbage or broccoli </a:t>
            </a:r>
          </a:p>
          <a:p>
            <a:endParaRPr lang="en-US" dirty="0"/>
          </a:p>
        </p:txBody>
      </p:sp>
    </p:spTree>
    <p:extLst>
      <p:ext uri="{BB962C8B-B14F-4D97-AF65-F5344CB8AC3E}">
        <p14:creationId xmlns:p14="http://schemas.microsoft.com/office/powerpoint/2010/main" xmlns="" val="15954007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6477000"/>
          </a:xfrm>
        </p:spPr>
        <p:txBody>
          <a:bodyPr>
            <a:normAutofit/>
          </a:bodyPr>
          <a:lstStyle/>
          <a:p>
            <a:pPr>
              <a:lnSpc>
                <a:spcPct val="80000"/>
              </a:lnSpc>
              <a:buNone/>
              <a:defRPr/>
            </a:pPr>
            <a:r>
              <a:rPr lang="en-US" b="1" dirty="0" smtClean="0">
                <a:latin typeface="Times New Roman" pitchFamily="18" charset="0"/>
                <a:cs typeface="Times New Roman" pitchFamily="18" charset="0"/>
              </a:rPr>
              <a:t>Climatic and soil requirement</a:t>
            </a:r>
          </a:p>
          <a:p>
            <a:pPr>
              <a:defRPr/>
            </a:pPr>
            <a:r>
              <a:rPr lang="en-US" sz="2600" dirty="0" smtClean="0">
                <a:latin typeface="Times New Roman" pitchFamily="18" charset="0"/>
                <a:cs typeface="Times New Roman" pitchFamily="18" charset="0"/>
              </a:rPr>
              <a:t>Thrives </a:t>
            </a:r>
            <a:r>
              <a:rPr lang="en-US" sz="2600" dirty="0">
                <a:latin typeface="Times New Roman" pitchFamily="18" charset="0"/>
                <a:cs typeface="Times New Roman" pitchFamily="18" charset="0"/>
              </a:rPr>
              <a:t>best in a cool </a:t>
            </a:r>
            <a:r>
              <a:rPr lang="en-US" sz="2600" dirty="0" smtClean="0">
                <a:latin typeface="Times New Roman" pitchFamily="18" charset="0"/>
                <a:cs typeface="Times New Roman" pitchFamily="18" charset="0"/>
              </a:rPr>
              <a:t>moist season. </a:t>
            </a:r>
          </a:p>
          <a:p>
            <a:pPr>
              <a:defRPr/>
            </a:pPr>
            <a:endParaRPr lang="en-US" sz="2600" dirty="0">
              <a:latin typeface="Times New Roman" pitchFamily="18" charset="0"/>
              <a:cs typeface="Times New Roman" pitchFamily="18" charset="0"/>
            </a:endParaRPr>
          </a:p>
          <a:p>
            <a:pPr>
              <a:defRPr/>
            </a:pPr>
            <a:r>
              <a:rPr lang="en-US" sz="2600" dirty="0" smtClean="0">
                <a:latin typeface="Times New Roman" pitchFamily="18" charset="0"/>
                <a:cs typeface="Times New Roman" pitchFamily="18" charset="0"/>
              </a:rPr>
              <a:t>Generally it require T</a:t>
            </a:r>
            <a:r>
              <a:rPr lang="en-US" sz="2600" baseline="30000" dirty="0" smtClean="0">
                <a:latin typeface="Times New Roman" pitchFamily="18" charset="0"/>
                <a:cs typeface="Times New Roman" pitchFamily="18" charset="0"/>
              </a:rPr>
              <a:t>o</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of  7-29</a:t>
            </a:r>
            <a:r>
              <a:rPr lang="en-US" sz="2800" baseline="30000" dirty="0"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C</a:t>
            </a:r>
            <a:r>
              <a:rPr lang="en-US" sz="2600" dirty="0" smtClean="0">
                <a:latin typeface="Times New Roman" pitchFamily="18" charset="0"/>
                <a:cs typeface="Times New Roman" pitchFamily="18" charset="0"/>
              </a:rPr>
              <a:t>.  </a:t>
            </a:r>
          </a:p>
          <a:p>
            <a:pPr>
              <a:defRPr/>
            </a:pPr>
            <a:endParaRPr lang="en-US" sz="2600" dirty="0">
              <a:latin typeface="Times New Roman" pitchFamily="18" charset="0"/>
              <a:cs typeface="Times New Roman" pitchFamily="18" charset="0"/>
            </a:endParaRPr>
          </a:p>
          <a:p>
            <a:pPr>
              <a:defRPr/>
            </a:pPr>
            <a:r>
              <a:rPr lang="en-US" sz="2600" dirty="0" smtClean="0">
                <a:latin typeface="Times New Roman" pitchFamily="18" charset="0"/>
                <a:cs typeface="Times New Roman" pitchFamily="18" charset="0"/>
              </a:rPr>
              <a:t>Prolonged </a:t>
            </a:r>
            <a:r>
              <a:rPr lang="en-US" sz="2600" dirty="0">
                <a:latin typeface="Times New Roman" pitchFamily="18" charset="0"/>
                <a:cs typeface="Times New Roman" pitchFamily="18" charset="0"/>
              </a:rPr>
              <a:t>cold </a:t>
            </a:r>
            <a:r>
              <a:rPr lang="en-US" sz="2600" dirty="0" smtClean="0">
                <a:latin typeface="Times New Roman" pitchFamily="18" charset="0"/>
                <a:cs typeface="Times New Roman" pitchFamily="18" charset="0"/>
              </a:rPr>
              <a:t>T</a:t>
            </a:r>
            <a:r>
              <a:rPr lang="en-US" sz="2400" baseline="30000" dirty="0">
                <a:latin typeface="Times New Roman" pitchFamily="18" charset="0"/>
                <a:cs typeface="Times New Roman" pitchFamily="18" charset="0"/>
              </a:rPr>
              <a:t>o</a:t>
            </a:r>
            <a:r>
              <a:rPr lang="en-US" sz="2400" dirty="0">
                <a:latin typeface="Times New Roman" pitchFamily="18" charset="0"/>
                <a:cs typeface="Times New Roman" pitchFamily="18" charset="0"/>
              </a:rPr>
              <a:t>C </a:t>
            </a:r>
            <a:r>
              <a:rPr lang="en-US" sz="2600" dirty="0" smtClean="0">
                <a:latin typeface="Times New Roman" pitchFamily="18" charset="0"/>
                <a:cs typeface="Times New Roman" pitchFamily="18" charset="0"/>
              </a:rPr>
              <a:t>(4-14</a:t>
            </a:r>
            <a:r>
              <a:rPr lang="en-US" sz="2800" baseline="30000" dirty="0" smtClean="0">
                <a:latin typeface="Times New Roman" pitchFamily="18" charset="0"/>
                <a:cs typeface="Times New Roman" pitchFamily="18" charset="0"/>
              </a:rPr>
              <a:t>o</a:t>
            </a:r>
            <a:r>
              <a:rPr lang="en-US" sz="2800" dirty="0" smtClean="0">
                <a:latin typeface="Times New Roman" pitchFamily="18" charset="0"/>
                <a:cs typeface="Times New Roman" pitchFamily="18" charset="0"/>
              </a:rPr>
              <a:t>C</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retard maturity of </a:t>
            </a:r>
            <a:r>
              <a:rPr lang="en-US" sz="2600" dirty="0" smtClean="0">
                <a:latin typeface="Times New Roman" pitchFamily="18" charset="0"/>
                <a:cs typeface="Times New Roman" pitchFamily="18" charset="0"/>
              </a:rPr>
              <a:t>cauliflower.</a:t>
            </a:r>
          </a:p>
          <a:p>
            <a:pPr>
              <a:defRPr/>
            </a:pPr>
            <a:endParaRPr lang="en-US" sz="2600" dirty="0" smtClean="0">
              <a:latin typeface="Times New Roman" pitchFamily="18" charset="0"/>
              <a:cs typeface="Times New Roman" pitchFamily="18" charset="0"/>
            </a:endParaRPr>
          </a:p>
          <a:p>
            <a:pPr>
              <a:defRPr/>
            </a:pPr>
            <a:r>
              <a:rPr lang="en-US" sz="2800" dirty="0" smtClean="0">
                <a:latin typeface="Times New Roman" pitchFamily="18" charset="0"/>
                <a:cs typeface="Times New Roman" pitchFamily="18" charset="0"/>
              </a:rPr>
              <a:t>Two </a:t>
            </a:r>
            <a:r>
              <a:rPr lang="en-US" sz="2800" dirty="0">
                <a:latin typeface="Times New Roman" pitchFamily="18" charset="0"/>
                <a:cs typeface="Times New Roman" pitchFamily="18" charset="0"/>
              </a:rPr>
              <a:t>groups based on </a:t>
            </a:r>
            <a:r>
              <a:rPr lang="en-US" sz="2800" dirty="0" smtClean="0">
                <a:latin typeface="Times New Roman" pitchFamily="18" charset="0"/>
                <a:cs typeface="Times New Roman" pitchFamily="18" charset="0"/>
              </a:rPr>
              <a:t>T</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requirement</a:t>
            </a:r>
          </a:p>
          <a:p>
            <a:pPr lvl="1">
              <a:buFont typeface="Wingdings" pitchFamily="2" charset="2"/>
              <a:buChar char="Ø"/>
              <a:defRPr/>
            </a:pPr>
            <a:r>
              <a:rPr lang="en-US" sz="2600" dirty="0">
                <a:latin typeface="Times New Roman" pitchFamily="18" charset="0"/>
                <a:cs typeface="Times New Roman" pitchFamily="18" charset="0"/>
              </a:rPr>
              <a:t>Tropical adapted- form curds &amp; flower in hot</a:t>
            </a:r>
          </a:p>
          <a:p>
            <a:pPr lvl="1">
              <a:buFont typeface="Wingdings" pitchFamily="2" charset="2"/>
              <a:buChar char="Ø"/>
              <a:defRPr/>
            </a:pPr>
            <a:endParaRPr lang="en-US" sz="2600" dirty="0" smtClean="0">
              <a:latin typeface="Times New Roman" pitchFamily="18" charset="0"/>
              <a:cs typeface="Times New Roman" pitchFamily="18" charset="0"/>
            </a:endParaRPr>
          </a:p>
          <a:p>
            <a:pPr lvl="1">
              <a:buFont typeface="Wingdings" pitchFamily="2" charset="2"/>
              <a:buChar char="Ø"/>
              <a:defRPr/>
            </a:pP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Late </a:t>
            </a:r>
            <a:r>
              <a:rPr lang="en-US" sz="2600" dirty="0" smtClean="0">
                <a:latin typeface="Times New Roman" pitchFamily="18" charset="0"/>
                <a:cs typeface="Times New Roman" pitchFamily="18" charset="0"/>
              </a:rPr>
              <a:t>maturing– </a:t>
            </a:r>
            <a:r>
              <a:rPr lang="en-US" sz="2600" dirty="0">
                <a:latin typeface="Times New Roman" pitchFamily="18" charset="0"/>
                <a:cs typeface="Times New Roman" pitchFamily="18" charset="0"/>
              </a:rPr>
              <a:t>take long time to develop curds &amp; </a:t>
            </a:r>
            <a:r>
              <a:rPr lang="en-US" sz="2600" dirty="0" err="1">
                <a:latin typeface="Times New Roman" pitchFamily="18" charset="0"/>
                <a:cs typeface="Times New Roman" pitchFamily="18" charset="0"/>
              </a:rPr>
              <a:t>req’r</a:t>
            </a:r>
            <a:r>
              <a:rPr lang="en-US" sz="2600" dirty="0">
                <a:latin typeface="Times New Roman" pitchFamily="18" charset="0"/>
                <a:cs typeface="Times New Roman" pitchFamily="18" charset="0"/>
              </a:rPr>
              <a:t> cool condition </a:t>
            </a:r>
          </a:p>
          <a:p>
            <a:pPr>
              <a:defRPr/>
            </a:pPr>
            <a:endParaRPr lang="en-US" sz="2600" dirty="0" smtClean="0">
              <a:latin typeface="Times New Roman" pitchFamily="18" charset="0"/>
              <a:cs typeface="Times New Roman" pitchFamily="18" charset="0"/>
            </a:endParaRPr>
          </a:p>
          <a:p>
            <a:pPr marL="0" indent="0">
              <a:lnSpc>
                <a:spcPct val="80000"/>
              </a:lnSpc>
              <a:buNone/>
              <a:defRPr/>
            </a:pPr>
            <a:endParaRPr lang="en-US" dirty="0">
              <a:latin typeface="Times New Roman" pitchFamily="18" charset="0"/>
              <a:cs typeface="Times New Roman" pitchFamily="18" charset="0"/>
            </a:endParaRPr>
          </a:p>
          <a:p>
            <a:pPr>
              <a:lnSpc>
                <a:spcPct val="80000"/>
              </a:lnSpc>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73266444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6553200"/>
          </a:xfrm>
        </p:spPr>
        <p:txBody>
          <a:bodyPr>
            <a:normAutofit/>
          </a:bodyPr>
          <a:lstStyle/>
          <a:p>
            <a:pPr>
              <a:defRPr/>
            </a:pPr>
            <a:r>
              <a:rPr lang="en-US" sz="2800" dirty="0">
                <a:latin typeface="Times New Roman" pitchFamily="18" charset="0"/>
                <a:cs typeface="Times New Roman" pitchFamily="18" charset="0"/>
              </a:rPr>
              <a:t>Altitude</a:t>
            </a:r>
            <a:r>
              <a:rPr lang="en-US" sz="2600" dirty="0">
                <a:latin typeface="Times New Roman" pitchFamily="18" charset="0"/>
                <a:cs typeface="Times New Roman" pitchFamily="18" charset="0"/>
              </a:rPr>
              <a:t>= &gt; 1000m.a.s.l</a:t>
            </a:r>
          </a:p>
          <a:p>
            <a:pPr>
              <a:defRPr/>
            </a:pPr>
            <a:endParaRPr lang="en-US" sz="2600" dirty="0">
              <a:latin typeface="Times New Roman" pitchFamily="18" charset="0"/>
              <a:cs typeface="Times New Roman" pitchFamily="18" charset="0"/>
            </a:endParaRPr>
          </a:p>
          <a:p>
            <a:pPr>
              <a:defRPr/>
            </a:pPr>
            <a:r>
              <a:rPr lang="en-US" sz="2800" dirty="0">
                <a:latin typeface="Times New Roman" pitchFamily="18" charset="0"/>
                <a:cs typeface="Times New Roman" pitchFamily="18" charset="0"/>
              </a:rPr>
              <a:t> Soil</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lvl="1">
              <a:defRPr/>
            </a:pPr>
            <a:r>
              <a:rPr lang="en-US" sz="2600" dirty="0" smtClean="0">
                <a:latin typeface="Times New Roman" pitchFamily="18" charset="0"/>
                <a:cs typeface="Times New Roman" pitchFamily="18" charset="0"/>
              </a:rPr>
              <a:t>deep </a:t>
            </a:r>
            <a:r>
              <a:rPr lang="en-US" sz="2600" dirty="0">
                <a:latin typeface="Times New Roman" pitchFamily="18" charset="0"/>
                <a:cs typeface="Times New Roman" pitchFamily="18" charset="0"/>
              </a:rPr>
              <a:t>friable soil (not too light or heavy) with good OM content to enhance water holding capacity having pH of 6.0-7.5 have been found best. </a:t>
            </a:r>
          </a:p>
          <a:p>
            <a:pPr>
              <a:defRPr/>
            </a:pPr>
            <a:endParaRPr lang="en-US" sz="2600" dirty="0" smtClean="0">
              <a:latin typeface="Times New Roman" pitchFamily="18" charset="0"/>
              <a:cs typeface="Times New Roman" pitchFamily="18" charset="0"/>
            </a:endParaRPr>
          </a:p>
          <a:p>
            <a:pPr marL="0" indent="0">
              <a:lnSpc>
                <a:spcPct val="90000"/>
              </a:lnSpc>
              <a:buNone/>
              <a:defRPr/>
            </a:pPr>
            <a:r>
              <a:rPr lang="en-US" b="1" dirty="0">
                <a:latin typeface="Times New Roman" pitchFamily="18" charset="0"/>
                <a:cs typeface="Times New Roman" pitchFamily="18" charset="0"/>
              </a:rPr>
              <a:t>Cultural practice</a:t>
            </a:r>
          </a:p>
          <a:p>
            <a:pPr lvl="1" algn="just">
              <a:buFont typeface="Wingdings" pitchFamily="2" charset="2"/>
              <a:buChar char="v"/>
            </a:pPr>
            <a:r>
              <a:rPr lang="en-US" sz="2600" dirty="0">
                <a:latin typeface="Times New Roman" pitchFamily="18" charset="0"/>
                <a:cs typeface="Times New Roman" pitchFamily="18" charset="0"/>
              </a:rPr>
              <a:t> </a:t>
            </a:r>
            <a:r>
              <a:rPr lang="en-US" sz="2600" b="1" dirty="0">
                <a:latin typeface="Times New Roman" pitchFamily="18" charset="0"/>
                <a:cs typeface="Times New Roman" pitchFamily="18" charset="0"/>
              </a:rPr>
              <a:t>Seeds</a:t>
            </a:r>
            <a:r>
              <a:rPr lang="en-US" sz="2600" dirty="0">
                <a:latin typeface="Times New Roman" pitchFamily="18" charset="0"/>
                <a:cs typeface="Times New Roman" pitchFamily="18" charset="0"/>
              </a:rPr>
              <a:t> are sown in nursery beds either direct or </a:t>
            </a:r>
            <a:r>
              <a:rPr lang="en-US" sz="2600" dirty="0" smtClean="0">
                <a:latin typeface="Times New Roman" pitchFamily="18" charset="0"/>
                <a:cs typeface="Times New Roman" pitchFamily="18" charset="0"/>
              </a:rPr>
              <a:t>transplanted. Depending </a:t>
            </a:r>
            <a:r>
              <a:rPr lang="en-US" sz="2600" dirty="0">
                <a:latin typeface="Times New Roman" pitchFamily="18" charset="0"/>
                <a:cs typeface="Times New Roman" pitchFamily="18" charset="0"/>
              </a:rPr>
              <a:t>on the cultivar seedlings are transplanted at spacing of 45-60cm b/n plants &amp; 60-75 b/n rows. </a:t>
            </a:r>
          </a:p>
          <a:p>
            <a:pPr marL="0" indent="0">
              <a:lnSpc>
                <a:spcPct val="80000"/>
              </a:lnSpc>
              <a:buNone/>
              <a:defRPr/>
            </a:pPr>
            <a:endParaRPr lang="en-US" dirty="0">
              <a:latin typeface="Century Gothic" pitchFamily="34" charset="0"/>
            </a:endParaRPr>
          </a:p>
          <a:p>
            <a:pPr>
              <a:lnSpc>
                <a:spcPct val="80000"/>
              </a:lnSpc>
              <a:defRPr/>
            </a:pPr>
            <a:endParaRPr lang="en-US" dirty="0"/>
          </a:p>
        </p:txBody>
      </p:sp>
    </p:spTree>
    <p:extLst>
      <p:ext uri="{BB962C8B-B14F-4D97-AF65-F5344CB8AC3E}">
        <p14:creationId xmlns:p14="http://schemas.microsoft.com/office/powerpoint/2010/main" xmlns="" val="3665581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9906000"/>
          </a:xfrm>
        </p:spPr>
        <p:txBody>
          <a:bodyPr>
            <a:normAutofit/>
          </a:bodyPr>
          <a:lstStyle/>
          <a:p>
            <a:pPr lvl="1">
              <a:buFont typeface="Wingdings" pitchFamily="2" charset="2"/>
              <a:buChar char="v"/>
              <a:defRPr/>
            </a:pPr>
            <a:r>
              <a:rPr lang="en-US" b="1" dirty="0">
                <a:latin typeface="Times New Roman" pitchFamily="18" charset="0"/>
                <a:cs typeface="Times New Roman" pitchFamily="18" charset="0"/>
              </a:rPr>
              <a:t>Blanching</a:t>
            </a:r>
            <a:r>
              <a:rPr lang="en-US" dirty="0">
                <a:latin typeface="Times New Roman" pitchFamily="18" charset="0"/>
                <a:cs typeface="Times New Roman" pitchFamily="18" charset="0"/>
              </a:rPr>
              <a:t> </a:t>
            </a:r>
            <a:r>
              <a:rPr lang="en-US" sz="2700" dirty="0">
                <a:latin typeface="Times New Roman" pitchFamily="18" charset="0"/>
                <a:cs typeface="Times New Roman" pitchFamily="18" charset="0"/>
              </a:rPr>
              <a:t>- is the activity which involves </a:t>
            </a:r>
            <a:r>
              <a:rPr lang="en-US" sz="3200" dirty="0">
                <a:latin typeface="Times New Roman" pitchFamily="18" charset="0"/>
                <a:cs typeface="Times New Roman" pitchFamily="18" charset="0"/>
              </a:rPr>
              <a:t>shading</a:t>
            </a:r>
            <a:r>
              <a:rPr lang="en-US" sz="2700" dirty="0">
                <a:latin typeface="Times New Roman" pitchFamily="18" charset="0"/>
                <a:cs typeface="Times New Roman" pitchFamily="18" charset="0"/>
              </a:rPr>
              <a:t> the developing </a:t>
            </a:r>
            <a:r>
              <a:rPr lang="en-US" sz="3200" dirty="0">
                <a:latin typeface="Times New Roman" pitchFamily="18" charset="0"/>
                <a:cs typeface="Times New Roman" pitchFamily="18" charset="0"/>
              </a:rPr>
              <a:t>curd/</a:t>
            </a:r>
            <a:r>
              <a:rPr lang="en-US" sz="2700" dirty="0">
                <a:latin typeface="Times New Roman" pitchFamily="18" charset="0"/>
                <a:cs typeface="Times New Roman" pitchFamily="18" charset="0"/>
              </a:rPr>
              <a:t>head when curd begins to develop</a:t>
            </a:r>
          </a:p>
          <a:p>
            <a:pPr lvl="2" algn="just">
              <a:buFont typeface="Wingdings" pitchFamily="2" charset="2"/>
              <a:buChar char="v"/>
            </a:pPr>
            <a:r>
              <a:rPr lang="en-US" sz="2600" dirty="0">
                <a:latin typeface="Times New Roman" pitchFamily="18" charset="0"/>
                <a:cs typeface="Times New Roman" pitchFamily="18" charset="0"/>
              </a:rPr>
              <a:t>by </a:t>
            </a:r>
            <a:r>
              <a:rPr lang="en-US" sz="3200" dirty="0">
                <a:latin typeface="Times New Roman" pitchFamily="18" charset="0"/>
                <a:cs typeface="Times New Roman" pitchFamily="18" charset="0"/>
              </a:rPr>
              <a:t>tying</a:t>
            </a:r>
            <a:r>
              <a:rPr lang="en-US" sz="2600" dirty="0">
                <a:latin typeface="Times New Roman" pitchFamily="18" charset="0"/>
                <a:cs typeface="Times New Roman" pitchFamily="18" charset="0"/>
              </a:rPr>
              <a:t> the upper</a:t>
            </a:r>
            <a:r>
              <a:rPr lang="en-US" sz="3200" dirty="0">
                <a:latin typeface="Times New Roman" pitchFamily="18" charset="0"/>
                <a:cs typeface="Times New Roman" pitchFamily="18" charset="0"/>
              </a:rPr>
              <a:t> leaves </a:t>
            </a:r>
            <a:r>
              <a:rPr lang="en-US" sz="2600" dirty="0">
                <a:latin typeface="Times New Roman" pitchFamily="18" charset="0"/>
                <a:cs typeface="Times New Roman" pitchFamily="18" charset="0"/>
              </a:rPr>
              <a:t>over the curd </a:t>
            </a:r>
            <a:endParaRPr lang="en-US" sz="2600" dirty="0" smtClean="0">
              <a:latin typeface="Times New Roman" pitchFamily="18" charset="0"/>
              <a:cs typeface="Times New Roman" pitchFamily="18" charset="0"/>
            </a:endParaRPr>
          </a:p>
          <a:p>
            <a:pPr lvl="3" algn="just">
              <a:buFont typeface="Wingdings" pitchFamily="2" charset="2"/>
              <a:buChar char="v"/>
            </a:pPr>
            <a:r>
              <a:rPr lang="en-US" sz="2500" dirty="0" smtClean="0">
                <a:latin typeface="Times New Roman" pitchFamily="18" charset="0"/>
                <a:cs typeface="Times New Roman" pitchFamily="18" charset="0"/>
              </a:rPr>
              <a:t>to </a:t>
            </a:r>
            <a:r>
              <a:rPr lang="en-US" sz="3200" dirty="0">
                <a:latin typeface="Times New Roman" pitchFamily="18" charset="0"/>
                <a:cs typeface="Times New Roman" pitchFamily="18" charset="0"/>
              </a:rPr>
              <a:t>protect</a:t>
            </a:r>
            <a:r>
              <a:rPr lang="en-US" sz="2500" dirty="0">
                <a:latin typeface="Times New Roman" pitchFamily="18" charset="0"/>
                <a:cs typeface="Times New Roman" pitchFamily="18" charset="0"/>
              </a:rPr>
              <a:t> the head from </a:t>
            </a:r>
            <a:r>
              <a:rPr lang="en-US" sz="2500" b="1" dirty="0">
                <a:latin typeface="Times New Roman" pitchFamily="18" charset="0"/>
                <a:cs typeface="Times New Roman" pitchFamily="18" charset="0"/>
              </a:rPr>
              <a:t>Sunburn</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&amp;</a:t>
            </a:r>
          </a:p>
          <a:p>
            <a:pPr lvl="3" algn="just">
              <a:buFont typeface="Wingdings" pitchFamily="2" charset="2"/>
              <a:buChar char="v"/>
            </a:pPr>
            <a:r>
              <a:rPr lang="en-US" sz="2500" dirty="0" smtClean="0">
                <a:latin typeface="Times New Roman" pitchFamily="18" charset="0"/>
                <a:cs typeface="Times New Roman" pitchFamily="18" charset="0"/>
              </a:rPr>
              <a:t>to </a:t>
            </a:r>
            <a:r>
              <a:rPr lang="en-US" sz="3200" dirty="0">
                <a:latin typeface="Times New Roman" pitchFamily="18" charset="0"/>
                <a:cs typeface="Times New Roman" pitchFamily="18" charset="0"/>
              </a:rPr>
              <a:t>keep</a:t>
            </a:r>
            <a:r>
              <a:rPr lang="en-US" sz="2500" dirty="0">
                <a:latin typeface="Times New Roman" pitchFamily="18" charset="0"/>
                <a:cs typeface="Times New Roman" pitchFamily="18" charset="0"/>
              </a:rPr>
              <a:t> it </a:t>
            </a:r>
            <a:r>
              <a:rPr lang="en-US" sz="2500" dirty="0" smtClean="0">
                <a:latin typeface="Times New Roman" pitchFamily="18" charset="0"/>
                <a:cs typeface="Times New Roman" pitchFamily="18" charset="0"/>
              </a:rPr>
              <a:t>from </a:t>
            </a:r>
            <a:r>
              <a:rPr lang="en-US" sz="3200" dirty="0" smtClean="0">
                <a:latin typeface="Times New Roman" pitchFamily="18" charset="0"/>
                <a:cs typeface="Times New Roman" pitchFamily="18" charset="0"/>
              </a:rPr>
              <a:t>turning green </a:t>
            </a:r>
            <a:r>
              <a:rPr lang="en-US" sz="2500" dirty="0" smtClean="0">
                <a:latin typeface="Times New Roman" pitchFamily="18" charset="0"/>
                <a:cs typeface="Times New Roman" pitchFamily="18" charset="0"/>
              </a:rPr>
              <a:t>&amp; </a:t>
            </a:r>
            <a:r>
              <a:rPr lang="en-US" sz="2500" dirty="0">
                <a:latin typeface="Times New Roman" pitchFamily="18" charset="0"/>
                <a:cs typeface="Times New Roman" pitchFamily="18" charset="0"/>
              </a:rPr>
              <a:t>developing off-flavors. </a:t>
            </a:r>
          </a:p>
          <a:p>
            <a:pPr lvl="1">
              <a:buFont typeface="Wingdings" pitchFamily="2" charset="2"/>
              <a:buChar char="v"/>
              <a:defRPr/>
            </a:pPr>
            <a:endParaRPr lang="en-US" sz="2600" b="1" dirty="0">
              <a:latin typeface="Times New Roman" pitchFamily="18" charset="0"/>
              <a:cs typeface="Times New Roman" pitchFamily="18" charset="0"/>
            </a:endParaRPr>
          </a:p>
          <a:p>
            <a:pPr lvl="1">
              <a:buFont typeface="Wingdings" pitchFamily="2" charset="2"/>
              <a:buChar char="v"/>
              <a:defRPr/>
            </a:pPr>
            <a:r>
              <a:rPr lang="en-US" sz="2600" b="1" dirty="0">
                <a:latin typeface="Times New Roman" pitchFamily="18" charset="0"/>
                <a:cs typeface="Times New Roman" pitchFamily="18" charset="0"/>
              </a:rPr>
              <a:t>Fertilization</a:t>
            </a:r>
            <a:r>
              <a:rPr lang="en-US" sz="2600" dirty="0">
                <a:latin typeface="Times New Roman" pitchFamily="18" charset="0"/>
                <a:cs typeface="Times New Roman" pitchFamily="18" charset="0"/>
              </a:rPr>
              <a:t> similar to that of cabbage &amp; depend on the soil fertility per ha. </a:t>
            </a:r>
            <a:endParaRPr lang="en-US" sz="2600" dirty="0" smtClean="0">
              <a:latin typeface="Times New Roman" pitchFamily="18" charset="0"/>
              <a:cs typeface="Times New Roman" pitchFamily="18" charset="0"/>
            </a:endParaRPr>
          </a:p>
          <a:p>
            <a:pPr lvl="1">
              <a:buFont typeface="Wingdings" pitchFamily="2" charset="2"/>
              <a:buChar char="v"/>
              <a:defRPr/>
            </a:pPr>
            <a:endParaRPr lang="en-US" sz="2600" dirty="0">
              <a:latin typeface="Times New Roman" pitchFamily="18" charset="0"/>
              <a:cs typeface="Times New Roman" pitchFamily="18" charset="0"/>
            </a:endParaRPr>
          </a:p>
          <a:p>
            <a:pPr lvl="1">
              <a:buFont typeface="Wingdings" pitchFamily="2" charset="2"/>
              <a:buChar char="v"/>
              <a:defRPr/>
            </a:pPr>
            <a:r>
              <a:rPr lang="en-US" sz="2600" b="1" dirty="0">
                <a:latin typeface="Times New Roman" pitchFamily="18" charset="0"/>
                <a:cs typeface="Times New Roman" pitchFamily="18" charset="0"/>
              </a:rPr>
              <a:t>Irrigation</a:t>
            </a:r>
            <a:r>
              <a:rPr lang="en-US" sz="2600" dirty="0">
                <a:latin typeface="Times New Roman" pitchFamily="18" charset="0"/>
                <a:cs typeface="Times New Roman" pitchFamily="18" charset="0"/>
              </a:rPr>
              <a:t> - About 25.4-38.1mm of water every 5-7 days. </a:t>
            </a:r>
          </a:p>
          <a:p>
            <a:pPr marL="457200" lvl="1" indent="0">
              <a:buNone/>
              <a:defRPr/>
            </a:pPr>
            <a:endParaRPr lang="en-US" sz="2600" dirty="0">
              <a:latin typeface="Times New Roman" pitchFamily="18" charset="0"/>
              <a:cs typeface="Times New Roman" pitchFamily="18" charset="0"/>
            </a:endParaRPr>
          </a:p>
          <a:p>
            <a:pPr lvl="1">
              <a:buFont typeface="Wingdings" pitchFamily="2" charset="2"/>
              <a:buChar char="v"/>
              <a:defRPr/>
            </a:pPr>
            <a:endParaRPr lang="en-US" sz="2600" b="1" dirty="0" smtClean="0">
              <a:latin typeface="Times New Roman" pitchFamily="18" charset="0"/>
              <a:cs typeface="Times New Roman" pitchFamily="18" charset="0"/>
            </a:endParaRPr>
          </a:p>
          <a:p>
            <a:pPr marL="0" indent="0">
              <a:lnSpc>
                <a:spcPct val="90000"/>
              </a:lnSpc>
              <a:buNone/>
              <a:defRPr/>
            </a:pPr>
            <a:endParaRPr lang="en-US" dirty="0" smtClean="0"/>
          </a:p>
          <a:p>
            <a:endParaRPr lang="en-US" dirty="0"/>
          </a:p>
        </p:txBody>
      </p:sp>
    </p:spTree>
    <p:extLst>
      <p:ext uri="{BB962C8B-B14F-4D97-AF65-F5344CB8AC3E}">
        <p14:creationId xmlns:p14="http://schemas.microsoft.com/office/powerpoint/2010/main" xmlns="" val="11726812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248400"/>
          </a:xfrm>
        </p:spPr>
        <p:txBody>
          <a:bodyPr>
            <a:normAutofit/>
          </a:bodyPr>
          <a:lstStyle/>
          <a:p>
            <a:pPr>
              <a:buFont typeface="Wingdings" pitchFamily="2" charset="2"/>
              <a:buChar char="v"/>
              <a:defRPr/>
            </a:pPr>
            <a:r>
              <a:rPr lang="en-US" sz="2600" b="1" dirty="0">
                <a:latin typeface="Times New Roman" pitchFamily="18" charset="0"/>
                <a:cs typeface="Times New Roman" pitchFamily="18" charset="0"/>
              </a:rPr>
              <a:t>Disease and pest- </a:t>
            </a:r>
            <a:r>
              <a:rPr lang="en-US" sz="2600" dirty="0">
                <a:latin typeface="Times New Roman" pitchFamily="18" charset="0"/>
                <a:cs typeface="Times New Roman" pitchFamily="18" charset="0"/>
              </a:rPr>
              <a:t>Powdery mildew, black rot, downy mildew Stem rot, Damping off,  Black rot, Club rot  and Aphid, cabbage moth, cut worm, diamond back moth, </a:t>
            </a:r>
            <a:r>
              <a:rPr lang="en-US" sz="2600" dirty="0" err="1">
                <a:latin typeface="Times New Roman" pitchFamily="18" charset="0"/>
                <a:cs typeface="Times New Roman" pitchFamily="18" charset="0"/>
              </a:rPr>
              <a:t>etc</a:t>
            </a:r>
            <a:endParaRPr lang="en-US" sz="2600" dirty="0">
              <a:latin typeface="Times New Roman" pitchFamily="18" charset="0"/>
              <a:cs typeface="Times New Roman" pitchFamily="18" charset="0"/>
            </a:endParaRPr>
          </a:p>
          <a:p>
            <a:pPr algn="just">
              <a:lnSpc>
                <a:spcPct val="110000"/>
              </a:lnSpc>
              <a:buFont typeface="Wingdings" pitchFamily="2" charset="2"/>
              <a:buChar char="v"/>
            </a:pPr>
            <a:endParaRPr lang="en-US" sz="2600" dirty="0">
              <a:latin typeface="Times New Roman" pitchFamily="18" charset="0"/>
              <a:cs typeface="Times New Roman" pitchFamily="18" charset="0"/>
            </a:endParaRPr>
          </a:p>
          <a:p>
            <a:pPr algn="just">
              <a:buFont typeface="Wingdings" pitchFamily="2" charset="2"/>
              <a:buChar char="v"/>
            </a:pPr>
            <a:r>
              <a:rPr lang="en-US" sz="2600" b="1" dirty="0" smtClean="0">
                <a:latin typeface="Times New Roman" pitchFamily="18" charset="0"/>
                <a:cs typeface="Times New Roman" pitchFamily="18" charset="0"/>
              </a:rPr>
              <a:t>Physiological disorders- </a:t>
            </a:r>
            <a:r>
              <a:rPr lang="en-US" sz="2600" dirty="0" smtClean="0">
                <a:latin typeface="Times New Roman" pitchFamily="18" charset="0"/>
                <a:cs typeface="Times New Roman" pitchFamily="18" charset="0"/>
              </a:rPr>
              <a:t>unfavorable </a:t>
            </a:r>
            <a:r>
              <a:rPr lang="en-US" sz="2600" dirty="0">
                <a:latin typeface="Times New Roman" pitchFamily="18" charset="0"/>
                <a:cs typeface="Times New Roman" pitchFamily="18" charset="0"/>
              </a:rPr>
              <a:t>conditions (</a:t>
            </a:r>
            <a:r>
              <a:rPr lang="en-US" sz="2600" i="1" dirty="0">
                <a:latin typeface="Times New Roman" pitchFamily="18" charset="0"/>
                <a:cs typeface="Times New Roman" pitchFamily="18" charset="0"/>
              </a:rPr>
              <a:t>hot weather, drought, too low temperature</a:t>
            </a:r>
            <a:r>
              <a:rPr lang="en-US" sz="2600" dirty="0">
                <a:latin typeface="Times New Roman" pitchFamily="18" charset="0"/>
                <a:cs typeface="Times New Roman" pitchFamily="18" charset="0"/>
              </a:rPr>
              <a:t>) can result in formation of premature heads or curds .</a:t>
            </a:r>
          </a:p>
          <a:p>
            <a:pPr lvl="1" algn="just">
              <a:buFont typeface="Wingdings" pitchFamily="2" charset="2"/>
              <a:buChar char="v"/>
            </a:pPr>
            <a:r>
              <a:rPr lang="en-US" sz="2600" dirty="0">
                <a:latin typeface="Times New Roman" pitchFamily="18" charset="0"/>
                <a:cs typeface="Times New Roman" pitchFamily="18" charset="0"/>
              </a:rPr>
              <a:t>Blindness is a physiological disorder in which no curds are formed. </a:t>
            </a:r>
            <a:endParaRPr lang="en-US" sz="2600" dirty="0" smtClean="0">
              <a:latin typeface="Times New Roman" pitchFamily="18" charset="0"/>
              <a:cs typeface="Times New Roman" pitchFamily="18" charset="0"/>
            </a:endParaRPr>
          </a:p>
          <a:p>
            <a:pPr lvl="3" algn="just">
              <a:buFont typeface="Wingdings" pitchFamily="2" charset="2"/>
              <a:buChar char="Ø"/>
            </a:pPr>
            <a:r>
              <a:rPr lang="en-US" sz="2400" dirty="0" smtClean="0">
                <a:latin typeface="Times New Roman" pitchFamily="18" charset="0"/>
                <a:cs typeface="Times New Roman" pitchFamily="18" charset="0"/>
              </a:rPr>
              <a:t>Blindness </a:t>
            </a:r>
            <a:r>
              <a:rPr lang="en-US" sz="2400" dirty="0">
                <a:latin typeface="Times New Roman" pitchFamily="18" charset="0"/>
                <a:cs typeface="Times New Roman" pitchFamily="18" charset="0"/>
              </a:rPr>
              <a:t>may be due to poor fertility, disease, insects and cool temperatures. </a:t>
            </a:r>
          </a:p>
          <a:p>
            <a:pPr marL="0" indent="0">
              <a:buNone/>
              <a:defRPr/>
            </a:pPr>
            <a:endParaRPr lang="en-US" sz="2600" b="1"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9604647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553200"/>
          </a:xfrm>
        </p:spPr>
        <p:txBody>
          <a:bodyPr>
            <a:normAutofit/>
          </a:bodyPr>
          <a:lstStyle/>
          <a:p>
            <a:pPr marL="0" indent="0">
              <a:buNone/>
              <a:defRPr/>
            </a:pPr>
            <a:r>
              <a:rPr lang="en-US" sz="3600" b="1" dirty="0">
                <a:latin typeface="Times New Roman" pitchFamily="18" charset="0"/>
                <a:cs typeface="Times New Roman" pitchFamily="18" charset="0"/>
              </a:rPr>
              <a:t>Harvesting &amp; storage</a:t>
            </a:r>
          </a:p>
          <a:p>
            <a:pPr lvl="1" algn="just">
              <a:buFont typeface="Wingdings" pitchFamily="2" charset="2"/>
              <a:buChar char="v"/>
            </a:pPr>
            <a:r>
              <a:rPr lang="en-US" b="1" dirty="0" smtClean="0">
                <a:latin typeface="Times New Roman" pitchFamily="18" charset="0"/>
                <a:cs typeface="Times New Roman" pitchFamily="18" charset="0"/>
              </a:rPr>
              <a:t>Harvesting</a:t>
            </a:r>
            <a:r>
              <a:rPr lang="en-US" dirty="0" smtClean="0">
                <a:latin typeface="Times New Roman" pitchFamily="18" charset="0"/>
                <a:cs typeface="Times New Roman" pitchFamily="18" charset="0"/>
              </a:rPr>
              <a:t> </a:t>
            </a:r>
          </a:p>
          <a:p>
            <a:pPr lvl="2" algn="just"/>
            <a:r>
              <a:rPr lang="en-US" sz="2600" dirty="0" smtClean="0">
                <a:latin typeface="Times New Roman" pitchFamily="18" charset="0"/>
                <a:cs typeface="Times New Roman" pitchFamily="18" charset="0"/>
              </a:rPr>
              <a:t>Harvested when curd </a:t>
            </a:r>
            <a:r>
              <a:rPr lang="en-US" sz="2600" dirty="0">
                <a:latin typeface="Times New Roman" pitchFamily="18" charset="0"/>
                <a:cs typeface="Times New Roman" pitchFamily="18" charset="0"/>
              </a:rPr>
              <a:t>is white /</a:t>
            </a:r>
            <a:r>
              <a:rPr lang="en-US" sz="2600" dirty="0" smtClean="0">
                <a:latin typeface="Times New Roman" pitchFamily="18" charset="0"/>
                <a:cs typeface="Times New Roman" pitchFamily="18" charset="0"/>
              </a:rPr>
              <a:t>creamy white/blemish free head &amp; When its firm &amp; </a:t>
            </a:r>
            <a:r>
              <a:rPr lang="en-US" sz="2600" dirty="0">
                <a:latin typeface="Times New Roman" pitchFamily="18" charset="0"/>
                <a:cs typeface="Times New Roman" pitchFamily="18" charset="0"/>
              </a:rPr>
              <a:t>well sized </a:t>
            </a:r>
          </a:p>
          <a:p>
            <a:pPr lvl="2" algn="just"/>
            <a:endParaRPr lang="en-US" sz="2600" dirty="0" smtClean="0">
              <a:latin typeface="Times New Roman" pitchFamily="18" charset="0"/>
              <a:cs typeface="Times New Roman" pitchFamily="18" charset="0"/>
            </a:endParaRPr>
          </a:p>
          <a:p>
            <a:pPr lvl="2" algn="just"/>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is ready for harvest when the head has grown 15-20cm in diameter, </a:t>
            </a:r>
            <a:r>
              <a:rPr lang="en-US" sz="2600" dirty="0" smtClean="0">
                <a:latin typeface="Times New Roman" pitchFamily="18" charset="0"/>
                <a:cs typeface="Times New Roman" pitchFamily="18" charset="0"/>
              </a:rPr>
              <a:t>50-55 </a:t>
            </a:r>
            <a:r>
              <a:rPr lang="en-US" sz="2600" dirty="0">
                <a:latin typeface="Times New Roman" pitchFamily="18" charset="0"/>
                <a:cs typeface="Times New Roman" pitchFamily="18" charset="0"/>
              </a:rPr>
              <a:t>days (early </a:t>
            </a:r>
            <a:r>
              <a:rPr lang="en-US" sz="2600" dirty="0" smtClean="0">
                <a:latin typeface="Times New Roman" pitchFamily="18" charset="0"/>
                <a:cs typeface="Times New Roman" pitchFamily="18" charset="0"/>
              </a:rPr>
              <a:t>season), 70-80 </a:t>
            </a:r>
            <a:r>
              <a:rPr lang="en-US" sz="2600" dirty="0">
                <a:latin typeface="Times New Roman" pitchFamily="18" charset="0"/>
                <a:cs typeface="Times New Roman" pitchFamily="18" charset="0"/>
              </a:rPr>
              <a:t>days (mid season</a:t>
            </a:r>
            <a:r>
              <a:rPr lang="en-US" sz="2600" dirty="0" smtClean="0">
                <a:latin typeface="Times New Roman" pitchFamily="18" charset="0"/>
                <a:cs typeface="Times New Roman" pitchFamily="18" charset="0"/>
              </a:rPr>
              <a:t>) &amp; &gt;</a:t>
            </a:r>
            <a:r>
              <a:rPr lang="en-US" sz="2600" dirty="0">
                <a:latin typeface="Times New Roman" pitchFamily="18" charset="0"/>
                <a:cs typeface="Times New Roman" pitchFamily="18" charset="0"/>
              </a:rPr>
              <a:t>150 days (late season</a:t>
            </a:r>
            <a:r>
              <a:rPr lang="en-US" sz="2600" dirty="0" smtClean="0">
                <a:latin typeface="Times New Roman" pitchFamily="18" charset="0"/>
                <a:cs typeface="Times New Roman" pitchFamily="18" charset="0"/>
              </a:rPr>
              <a:t>)</a:t>
            </a:r>
          </a:p>
          <a:p>
            <a:pPr lvl="1" algn="just">
              <a:buFont typeface="Wingdings" pitchFamily="2" charset="2"/>
              <a:buChar char="v"/>
            </a:pPr>
            <a:endParaRPr lang="en-US" sz="2600" b="1" dirty="0" smtClean="0">
              <a:latin typeface="Times New Roman" pitchFamily="18" charset="0"/>
              <a:cs typeface="Times New Roman" pitchFamily="18" charset="0"/>
            </a:endParaRPr>
          </a:p>
          <a:p>
            <a:pPr lvl="1" algn="just">
              <a:buFont typeface="Wingdings" pitchFamily="2" charset="2"/>
              <a:buChar char="v"/>
            </a:pPr>
            <a:r>
              <a:rPr lang="en-US" b="1" dirty="0" smtClean="0">
                <a:latin typeface="Times New Roman" pitchFamily="18" charset="0"/>
                <a:cs typeface="Times New Roman" pitchFamily="18" charset="0"/>
              </a:rPr>
              <a:t>Storage- </a:t>
            </a:r>
          </a:p>
          <a:p>
            <a:pPr lvl="2" algn="just">
              <a:buFont typeface="Wingdings" pitchFamily="2" charset="2"/>
              <a:buChar char="§"/>
            </a:pPr>
            <a:r>
              <a:rPr lang="en-US" sz="2600" dirty="0" smtClean="0">
                <a:latin typeface="Times New Roman" pitchFamily="18" charset="0"/>
                <a:cs typeface="Times New Roman" pitchFamily="18" charset="0"/>
              </a:rPr>
              <a:t>0</a:t>
            </a:r>
            <a:r>
              <a:rPr lang="en-US" sz="2600" baseline="30000" dirty="0" smtClean="0">
                <a:latin typeface="Times New Roman" pitchFamily="18" charset="0"/>
                <a:cs typeface="Times New Roman" pitchFamily="18" charset="0"/>
              </a:rPr>
              <a:t>o</a:t>
            </a:r>
            <a:r>
              <a:rPr lang="en-US" sz="2600" dirty="0" smtClean="0">
                <a:latin typeface="Times New Roman" pitchFamily="18" charset="0"/>
                <a:cs typeface="Times New Roman" pitchFamily="18" charset="0"/>
              </a:rPr>
              <a:t>C </a:t>
            </a:r>
            <a:r>
              <a:rPr lang="en-US" sz="2600" dirty="0">
                <a:latin typeface="Times New Roman" pitchFamily="18" charset="0"/>
                <a:cs typeface="Times New Roman" pitchFamily="18" charset="0"/>
              </a:rPr>
              <a:t>&amp; 95% RH ( stay for about 4-6 weeks)</a:t>
            </a:r>
          </a:p>
        </p:txBody>
      </p:sp>
    </p:spTree>
    <p:extLst>
      <p:ext uri="{BB962C8B-B14F-4D97-AF65-F5344CB8AC3E}">
        <p14:creationId xmlns:p14="http://schemas.microsoft.com/office/powerpoint/2010/main" xmlns="" val="120662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38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0" y="609600"/>
            <a:ext cx="3810000" cy="404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3843" name="Rectangle 2"/>
          <p:cNvSpPr>
            <a:spLocks noChangeArrowheads="1"/>
          </p:cNvSpPr>
          <p:nvPr/>
        </p:nvSpPr>
        <p:spPr bwMode="auto">
          <a:xfrm>
            <a:off x="914400" y="5105400"/>
            <a:ext cx="7696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b="1"/>
              <a:t>Cherry tomato fruit-on-the-vine</a:t>
            </a:r>
            <a:endParaRPr lang="en-GB"/>
          </a:p>
        </p:txBody>
      </p:sp>
    </p:spTree>
    <p:extLst>
      <p:ext uri="{BB962C8B-B14F-4D97-AF65-F5344CB8AC3E}">
        <p14:creationId xmlns:p14="http://schemas.microsoft.com/office/powerpoint/2010/main" xmlns="" val="26649370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Others flower crops</a:t>
            </a:r>
            <a:endParaRPr lang="en-US" sz="4000" b="1" dirty="0">
              <a:latin typeface="Times New Roman" pitchFamily="18" charset="0"/>
              <a:cs typeface="Times New Roman" pitchFamily="18" charset="0"/>
            </a:endParaRPr>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304800" y="1600200"/>
            <a:ext cx="41910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Grp="1" noChangeAspect="1" noChangeArrowheads="1"/>
          </p:cNvPicPr>
          <p:nvPr>
            <p:ph sz="quarter" idx="4"/>
          </p:nvPr>
        </p:nvPicPr>
        <p:blipFill>
          <a:blip r:embed="rId3">
            <a:extLst>
              <a:ext uri="{28A0092B-C50C-407E-A947-70E740481C1C}">
                <a14:useLocalDpi xmlns:a14="http://schemas.microsoft.com/office/drawing/2010/main" xmlns="" val="0"/>
              </a:ext>
            </a:extLst>
          </a:blip>
          <a:srcRect/>
          <a:stretch>
            <a:fillRect/>
          </a:stretch>
        </p:blipFill>
        <p:spPr bwMode="auto">
          <a:xfrm>
            <a:off x="4951379" y="1600200"/>
            <a:ext cx="41910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670068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dirty="0">
                <a:latin typeface="Times New Roman" pitchFamily="18" charset="0"/>
                <a:cs typeface="Times New Roman" pitchFamily="18" charset="0"/>
              </a:rPr>
              <a:t>7.5. Stem/petiole vegetables</a:t>
            </a:r>
          </a:p>
        </p:txBody>
      </p:sp>
      <p:sp>
        <p:nvSpPr>
          <p:cNvPr id="3" name="Content Placeholder 2"/>
          <p:cNvSpPr>
            <a:spLocks noGrp="1"/>
          </p:cNvSpPr>
          <p:nvPr>
            <p:ph idx="1"/>
          </p:nvPr>
        </p:nvSpPr>
        <p:spPr>
          <a:xfrm>
            <a:off x="152400" y="1143000"/>
            <a:ext cx="8534400" cy="4983163"/>
          </a:xfrm>
        </p:spPr>
        <p:txBody>
          <a:bodyPr/>
          <a:lstStyle/>
          <a:p>
            <a:pPr marL="514350" indent="-457200"/>
            <a:r>
              <a:rPr lang="en-US" dirty="0" smtClean="0">
                <a:latin typeface="Times New Roman" pitchFamily="18" charset="0"/>
                <a:cs typeface="Times New Roman" pitchFamily="18" charset="0"/>
              </a:rPr>
              <a:t>It includes:  </a:t>
            </a:r>
            <a:r>
              <a:rPr lang="en-US" dirty="0">
                <a:solidFill>
                  <a:srgbClr val="00B050"/>
                </a:solidFill>
                <a:latin typeface="Times New Roman" pitchFamily="18" charset="0"/>
                <a:cs typeface="Times New Roman" pitchFamily="18" charset="0"/>
              </a:rPr>
              <a:t>Swiss chard, Celery and asparagus</a:t>
            </a:r>
          </a:p>
          <a:p>
            <a:pPr marL="0" indent="0" algn="ctr">
              <a:buNone/>
            </a:pPr>
            <a:r>
              <a:rPr lang="en-US" dirty="0" smtClean="0">
                <a:latin typeface="Times New Roman" pitchFamily="18" charset="0"/>
                <a:cs typeface="Times New Roman" pitchFamily="18" charset="0"/>
              </a:rPr>
              <a:t> </a:t>
            </a:r>
          </a:p>
          <a:p>
            <a:pPr marL="0" indent="0" algn="ctr">
              <a:buNone/>
            </a:pPr>
            <a:r>
              <a:rPr lang="en-US" sz="4000" b="1" dirty="0" smtClean="0">
                <a:latin typeface="Times New Roman" pitchFamily="18" charset="0"/>
                <a:cs typeface="Times New Roman" pitchFamily="18" charset="0"/>
              </a:rPr>
              <a:t>Swiss chard </a:t>
            </a:r>
            <a:r>
              <a:rPr lang="en-US" altLang="zh-CN" sz="4000" b="1" i="1" dirty="0" smtClean="0">
                <a:latin typeface="Times New Roman" pitchFamily="18" charset="0"/>
                <a:ea typeface="宋体" pitchFamily="2" charset="-122"/>
                <a:cs typeface="Times New Roman" pitchFamily="18" charset="0"/>
              </a:rPr>
              <a:t>(</a:t>
            </a:r>
            <a:r>
              <a:rPr lang="en-US" altLang="zh-CN" sz="4000" b="1" i="1" dirty="0">
                <a:latin typeface="Times New Roman" pitchFamily="18" charset="0"/>
                <a:ea typeface="宋体" pitchFamily="2" charset="-122"/>
                <a:cs typeface="Times New Roman" pitchFamily="18" charset="0"/>
              </a:rPr>
              <a:t>Bata vulgaris var. </a:t>
            </a:r>
            <a:r>
              <a:rPr lang="en-US" altLang="zh-CN" sz="4000" b="1" i="1" dirty="0" err="1" smtClean="0">
                <a:latin typeface="Times New Roman" pitchFamily="18" charset="0"/>
                <a:ea typeface="宋体" pitchFamily="2" charset="-122"/>
                <a:cs typeface="Times New Roman" pitchFamily="18" charset="0"/>
              </a:rPr>
              <a:t>cicla</a:t>
            </a:r>
            <a:r>
              <a:rPr lang="en-US" altLang="zh-CN" sz="4000" b="1" i="1" dirty="0" smtClean="0">
                <a:latin typeface="Times New Roman" pitchFamily="18" charset="0"/>
                <a:ea typeface="宋体" pitchFamily="2" charset="-122"/>
                <a:cs typeface="Times New Roman" pitchFamily="18" charset="0"/>
              </a:rPr>
              <a:t>)</a:t>
            </a:r>
            <a:endParaRPr lang="en-US" altLang="zh-CN" sz="3600" b="1" i="1" dirty="0" smtClean="0">
              <a:latin typeface="Times New Roman" pitchFamily="18" charset="0"/>
              <a:ea typeface="宋体" pitchFamily="2" charset="-122"/>
              <a:cs typeface="Times New Roman" pitchFamily="18" charset="0"/>
            </a:endParaRPr>
          </a:p>
          <a:p>
            <a:pPr marL="0" indent="0">
              <a:buNone/>
            </a:pPr>
            <a:r>
              <a:rPr lang="en-US" altLang="zh-CN" b="1" i="1" dirty="0" smtClean="0">
                <a:ea typeface="宋体" pitchFamily="2" charset="-122"/>
              </a:rPr>
              <a:t> </a:t>
            </a:r>
            <a:endParaRPr lang="en-US" dirty="0"/>
          </a:p>
        </p:txBody>
      </p:sp>
      <p:pic>
        <p:nvPicPr>
          <p:cNvPr id="4" name="Picture 4" descr="pi 06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3124200"/>
            <a:ext cx="60960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56463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r>
              <a:rPr lang="en-US" sz="3000" b="1" dirty="0">
                <a:latin typeface="Times New Roman" pitchFamily="18" charset="0"/>
                <a:cs typeface="Times New Roman" pitchFamily="18" charset="0"/>
              </a:rPr>
              <a:t>Origin </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Mediterranean basin</a:t>
            </a:r>
          </a:p>
          <a:p>
            <a:endParaRPr lang="en-US" sz="2800" b="1" dirty="0" smtClean="0">
              <a:latin typeface="Times New Roman" pitchFamily="18" charset="0"/>
              <a:cs typeface="Times New Roman" pitchFamily="18" charset="0"/>
            </a:endParaRPr>
          </a:p>
          <a:p>
            <a:r>
              <a:rPr lang="en-US" sz="3000" b="1" dirty="0" smtClean="0">
                <a:latin typeface="Times New Roman" pitchFamily="18" charset="0"/>
                <a:cs typeface="Times New Roman" pitchFamily="18" charset="0"/>
              </a:rPr>
              <a:t>Botany –</a:t>
            </a:r>
          </a:p>
          <a:p>
            <a:pPr lvl="1"/>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is a member of </a:t>
            </a:r>
            <a:r>
              <a:rPr lang="en-US" sz="2600" dirty="0" err="1">
                <a:latin typeface="Times New Roman" pitchFamily="18" charset="0"/>
                <a:cs typeface="Times New Roman" pitchFamily="18" charset="0"/>
              </a:rPr>
              <a:t>Chenopodiaceae</a:t>
            </a:r>
            <a:r>
              <a:rPr lang="en-US" sz="2600" dirty="0">
                <a:latin typeface="Times New Roman" pitchFamily="18" charset="0"/>
                <a:cs typeface="Times New Roman" pitchFamily="18" charset="0"/>
              </a:rPr>
              <a:t> (goose foot) family</a:t>
            </a:r>
            <a:r>
              <a:rPr lang="en-US" sz="2600" b="1" dirty="0">
                <a:latin typeface="Times New Roman" pitchFamily="18" charset="0"/>
                <a:cs typeface="Times New Roman" pitchFamily="18" charset="0"/>
              </a:rPr>
              <a:t> </a:t>
            </a:r>
            <a:endParaRPr lang="en-US" sz="2600" b="1"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is an herbaceous biennial, botanically very similar to beet; except that it does not form an enlarged hypocotyl.  </a:t>
            </a:r>
            <a:endParaRPr lang="en-US" sz="26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Swiss </a:t>
            </a:r>
            <a:r>
              <a:rPr lang="en-US" sz="2600" dirty="0">
                <a:latin typeface="Times New Roman" pitchFamily="18" charset="0"/>
                <a:cs typeface="Times New Roman" pitchFamily="18" charset="0"/>
              </a:rPr>
              <a:t>chard develops a compressed cluster of petioles (stalks) which may be white, red or pink similar to celery, forming distinctive enlarged petioles with heavy dark green </a:t>
            </a:r>
            <a:r>
              <a:rPr lang="en-US" sz="2600" dirty="0" err="1">
                <a:latin typeface="Times New Roman" pitchFamily="18" charset="0"/>
                <a:cs typeface="Times New Roman" pitchFamily="18" charset="0"/>
              </a:rPr>
              <a:t>savoyed</a:t>
            </a:r>
            <a:r>
              <a:rPr lang="en-US" sz="2600" dirty="0">
                <a:latin typeface="Times New Roman" pitchFamily="18" charset="0"/>
                <a:cs typeface="Times New Roman" pitchFamily="18" charset="0"/>
              </a:rPr>
              <a:t> leaves.  </a:t>
            </a:r>
            <a:endParaRPr lang="en-US" sz="2600" dirty="0" smtClean="0">
              <a:latin typeface="Times New Roman" pitchFamily="18" charset="0"/>
              <a:cs typeface="Times New Roman" pitchFamily="18" charset="0"/>
            </a:endParaRPr>
          </a:p>
          <a:p>
            <a:pPr marL="0" indent="0">
              <a:buNone/>
            </a:pPr>
            <a:endParaRPr lang="en-US" dirty="0" smtClean="0"/>
          </a:p>
          <a:p>
            <a:endParaRPr lang="en-US" dirty="0"/>
          </a:p>
          <a:p>
            <a:endParaRPr lang="en-US" b="1" dirty="0" smtClean="0"/>
          </a:p>
          <a:p>
            <a:pPr marL="0" indent="0">
              <a:buNone/>
            </a:pPr>
            <a:endParaRPr lang="en-US" dirty="0"/>
          </a:p>
        </p:txBody>
      </p:sp>
    </p:spTree>
    <p:extLst>
      <p:ext uri="{BB962C8B-B14F-4D97-AF65-F5344CB8AC3E}">
        <p14:creationId xmlns:p14="http://schemas.microsoft.com/office/powerpoint/2010/main" xmlns="" val="417345110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pPr lvl="1"/>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plant features and flowering habit are similar to the table beet but unlike beet, however, it does not respond to high temperatures, which cause bolting in beets, spinach, and lettuce, in the first year as well as subsequent </a:t>
            </a:r>
            <a:r>
              <a:rPr lang="en-US" dirty="0" smtClean="0">
                <a:latin typeface="Times New Roman" pitchFamily="18" charset="0"/>
                <a:cs typeface="Times New Roman" pitchFamily="18" charset="0"/>
              </a:rPr>
              <a:t>years.</a:t>
            </a:r>
          </a:p>
          <a:p>
            <a:pPr lvl="1"/>
            <a:endParaRPr lang="en-US" b="1" dirty="0">
              <a:latin typeface="Times New Roman" pitchFamily="18" charset="0"/>
              <a:cs typeface="Times New Roman" pitchFamily="18" charset="0"/>
            </a:endParaRPr>
          </a:p>
          <a:p>
            <a:pPr marL="514350" indent="-457200"/>
            <a:r>
              <a:rPr lang="en-US" b="1" dirty="0" smtClean="0">
                <a:latin typeface="Times New Roman" pitchFamily="18" charset="0"/>
                <a:cs typeface="Times New Roman" pitchFamily="18" charset="0"/>
              </a:rPr>
              <a:t>Uses- </a:t>
            </a:r>
          </a:p>
          <a:p>
            <a:pPr marL="914400" lvl="1" indent="-457200"/>
            <a:r>
              <a:rPr lang="en-US" sz="2600" dirty="0" smtClean="0">
                <a:latin typeface="Times New Roman" pitchFamily="18" charset="0"/>
                <a:cs typeface="Times New Roman" pitchFamily="18" charset="0"/>
              </a:rPr>
              <a:t>used </a:t>
            </a:r>
            <a:r>
              <a:rPr lang="en-US" sz="2600" dirty="0">
                <a:latin typeface="Times New Roman" pitchFamily="18" charset="0"/>
                <a:cs typeface="Times New Roman" pitchFamily="18" charset="0"/>
              </a:rPr>
              <a:t>as cooked product: the stems are used like cooked celery and for best flavor should be steamed. </a:t>
            </a:r>
            <a:endParaRPr lang="en-US" sz="2600" dirty="0" smtClean="0">
              <a:latin typeface="Times New Roman" pitchFamily="18" charset="0"/>
              <a:cs typeface="Times New Roman" pitchFamily="18" charset="0"/>
            </a:endParaRPr>
          </a:p>
          <a:p>
            <a:pPr marL="914400" lvl="1" indent="-457200">
              <a:buNone/>
            </a:pPr>
            <a:endParaRPr lang="en-US" sz="2600" dirty="0" smtClean="0">
              <a:latin typeface="Times New Roman" pitchFamily="18" charset="0"/>
              <a:cs typeface="Times New Roman" pitchFamily="18" charset="0"/>
            </a:endParaRPr>
          </a:p>
          <a:p>
            <a:pPr marL="914400" lvl="1" indent="-457200"/>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leaves are cooked the same as spinach (with only the water on the leaves left from washing them). </a:t>
            </a:r>
          </a:p>
          <a:p>
            <a:endParaRPr lang="en-US" dirty="0" smtClean="0"/>
          </a:p>
          <a:p>
            <a:endParaRPr lang="en-US" dirty="0"/>
          </a:p>
          <a:p>
            <a:endParaRPr lang="en-US" b="1" dirty="0" smtClean="0"/>
          </a:p>
          <a:p>
            <a:pPr marL="0" indent="0">
              <a:buNone/>
            </a:pPr>
            <a:endParaRPr lang="en-US" dirty="0"/>
          </a:p>
        </p:txBody>
      </p:sp>
    </p:spTree>
    <p:extLst>
      <p:ext uri="{BB962C8B-B14F-4D97-AF65-F5344CB8AC3E}">
        <p14:creationId xmlns:p14="http://schemas.microsoft.com/office/powerpoint/2010/main" xmlns="" val="51256114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normAutofit/>
          </a:bodyPr>
          <a:lstStyle/>
          <a:p>
            <a:r>
              <a:rPr lang="en-US" b="1" dirty="0">
                <a:latin typeface="Times New Roman" pitchFamily="18" charset="0"/>
                <a:cs typeface="Times New Roman" pitchFamily="18" charset="0"/>
              </a:rPr>
              <a:t>Climatic and Soil Requirements</a:t>
            </a:r>
            <a:endParaRPr lang="en-US"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Having the ability to resist high T</a:t>
            </a:r>
            <a:r>
              <a:rPr lang="en-US" sz="2600" baseline="30000" dirty="0">
                <a:latin typeface="Times New Roman" pitchFamily="18" charset="0"/>
                <a:cs typeface="Times New Roman" pitchFamily="18" charset="0"/>
              </a:rPr>
              <a:t>0</a:t>
            </a:r>
            <a:r>
              <a:rPr lang="en-US" sz="2600" dirty="0">
                <a:latin typeface="Times New Roman" pitchFamily="18" charset="0"/>
                <a:cs typeface="Times New Roman" pitchFamily="18" charset="0"/>
              </a:rPr>
              <a:t>C by not bolting is a distinct merit. In order to induce flower stalk formation, chard roots must be exposed to extended periods of chilling.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Moisture </a:t>
            </a:r>
            <a:r>
              <a:rPr lang="en-US" sz="2600" dirty="0">
                <a:latin typeface="Times New Roman" pitchFamily="18" charset="0"/>
                <a:cs typeface="Times New Roman" pitchFamily="18" charset="0"/>
              </a:rPr>
              <a:t>requirements for germination range from intermediate amounts to field capacity.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 </a:t>
            </a:r>
            <a:r>
              <a:rPr lang="en-US" sz="2600" dirty="0">
                <a:latin typeface="Times New Roman" pitchFamily="18" charset="0"/>
                <a:cs typeface="Times New Roman" pitchFamily="18" charset="0"/>
              </a:rPr>
              <a:t>well-prepared, deep loamy soil high in organic matter will insure vigorous full-grown chard plants. The pH requirements range from 6.5-7.5.</a:t>
            </a:r>
          </a:p>
          <a:p>
            <a:endParaRPr lang="en-US" sz="2800" b="1" dirty="0" smtClean="0">
              <a:latin typeface="Times New Roman" pitchFamily="18" charset="0"/>
              <a:cs typeface="Times New Roman" pitchFamily="18" charset="0"/>
            </a:endParaRPr>
          </a:p>
          <a:p>
            <a:endParaRPr lang="en-US" b="1" dirty="0" smtClean="0"/>
          </a:p>
          <a:p>
            <a:endParaRPr lang="en-US" dirty="0"/>
          </a:p>
        </p:txBody>
      </p:sp>
    </p:spTree>
    <p:extLst>
      <p:ext uri="{BB962C8B-B14F-4D97-AF65-F5344CB8AC3E}">
        <p14:creationId xmlns:p14="http://schemas.microsoft.com/office/powerpoint/2010/main" xmlns="" val="200169769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781800"/>
          </a:xfrm>
        </p:spPr>
        <p:txBody>
          <a:bodyPr>
            <a:normAutofit/>
          </a:bodyPr>
          <a:lstStyle/>
          <a:p>
            <a:pPr marL="0" indent="0">
              <a:buNone/>
            </a:pPr>
            <a:r>
              <a:rPr lang="en-US" sz="3000" b="1" dirty="0">
                <a:latin typeface="Times New Roman" pitchFamily="18" charset="0"/>
                <a:cs typeface="Times New Roman" pitchFamily="18" charset="0"/>
              </a:rPr>
              <a:t>Cultural Requirements</a:t>
            </a:r>
            <a:r>
              <a:rPr lang="en-US" sz="3000" dirty="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pPr>
              <a:buFontTx/>
              <a:buChar char="-"/>
            </a:pPr>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can be direct seeded in the field and the seeds are planted at </a:t>
            </a:r>
            <a:r>
              <a:rPr lang="en-US" sz="2800" dirty="0">
                <a:latin typeface="Times New Roman" pitchFamily="18" charset="0"/>
                <a:cs typeface="Times New Roman" pitchFamily="18" charset="0"/>
              </a:rPr>
              <a:t>spacing</a:t>
            </a:r>
            <a:r>
              <a:rPr lang="en-US" sz="2600" dirty="0">
                <a:latin typeface="Times New Roman" pitchFamily="18" charset="0"/>
                <a:cs typeface="Times New Roman" pitchFamily="18" charset="0"/>
              </a:rPr>
              <a:t> of 10-15cm </a:t>
            </a:r>
            <a:r>
              <a:rPr lang="en-US" sz="2600" dirty="0" smtClean="0">
                <a:latin typeface="Times New Roman" pitchFamily="18" charset="0"/>
                <a:cs typeface="Times New Roman" pitchFamily="18" charset="0"/>
              </a:rPr>
              <a:t>b/n </a:t>
            </a:r>
            <a:r>
              <a:rPr lang="en-US" sz="2600" dirty="0">
                <a:latin typeface="Times New Roman" pitchFamily="18" charset="0"/>
                <a:cs typeface="Times New Roman" pitchFamily="18" charset="0"/>
              </a:rPr>
              <a:t>plants &amp;</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50-70cm </a:t>
            </a:r>
            <a:r>
              <a:rPr lang="en-US" sz="2600" dirty="0" smtClean="0">
                <a:latin typeface="Times New Roman" pitchFamily="18" charset="0"/>
                <a:cs typeface="Times New Roman" pitchFamily="18" charset="0"/>
              </a:rPr>
              <a:t>b/n </a:t>
            </a:r>
            <a:r>
              <a:rPr lang="en-US" sz="2600" dirty="0">
                <a:latin typeface="Times New Roman" pitchFamily="18" charset="0"/>
                <a:cs typeface="Times New Roman" pitchFamily="18" charset="0"/>
              </a:rPr>
              <a:t>rows. If plants seem to be crowded, they can be thinned to 15-30cm apart in the </a:t>
            </a:r>
            <a:r>
              <a:rPr lang="en-US" sz="2600" dirty="0" smtClean="0">
                <a:latin typeface="Times New Roman" pitchFamily="18" charset="0"/>
                <a:cs typeface="Times New Roman" pitchFamily="18" charset="0"/>
              </a:rPr>
              <a:t>row.</a:t>
            </a:r>
          </a:p>
          <a:p>
            <a:pPr>
              <a:buFontTx/>
              <a:buChar char="-"/>
            </a:pPr>
            <a:endParaRPr lang="en-US" sz="2600" b="1" dirty="0" smtClean="0">
              <a:latin typeface="Times New Roman" pitchFamily="18" charset="0"/>
              <a:cs typeface="Times New Roman" pitchFamily="18" charset="0"/>
            </a:endParaRPr>
          </a:p>
          <a:p>
            <a:pPr>
              <a:buFontTx/>
              <a:buChar char="-"/>
            </a:pPr>
            <a:r>
              <a:rPr lang="en-US" sz="2800" b="1" dirty="0" smtClean="0">
                <a:latin typeface="Times New Roman" pitchFamily="18" charset="0"/>
                <a:cs typeface="Times New Roman" pitchFamily="18" charset="0"/>
              </a:rPr>
              <a:t>Fertilization</a:t>
            </a:r>
            <a:r>
              <a:rPr lang="en-US" sz="2600" b="1"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t</a:t>
            </a:r>
            <a:r>
              <a:rPr lang="en-US" sz="2600" dirty="0" smtClean="0">
                <a:latin typeface="Times New Roman" pitchFamily="18" charset="0"/>
                <a:cs typeface="Times New Roman" pitchFamily="18" charset="0"/>
              </a:rPr>
              <a:t>he requirements for soil &amp; fertilizers would approximate those suggested for beets or spinach (70-135 kg N/ha, 40 kg P/ha, 56 kg K/ha).  Like beets, chard is tolerant of Mg deficiency.</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a:buFontTx/>
              <a:buChar char="-"/>
            </a:pPr>
            <a:endParaRPr lang="en-US" sz="2600" b="1" dirty="0" smtClean="0">
              <a:latin typeface="Times New Roman" pitchFamily="18" charset="0"/>
              <a:cs typeface="Times New Roman"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32378115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781800"/>
          </a:xfrm>
        </p:spPr>
        <p:txBody>
          <a:bodyPr>
            <a:normAutofit/>
          </a:bodyPr>
          <a:lstStyle/>
          <a:p>
            <a:pPr>
              <a:buFontTx/>
              <a:buChar char="-"/>
            </a:pPr>
            <a:r>
              <a:rPr lang="en-US" sz="2800" b="1" dirty="0" smtClean="0">
                <a:latin typeface="Times New Roman" pitchFamily="18" charset="0"/>
                <a:cs typeface="Times New Roman" pitchFamily="18" charset="0"/>
              </a:rPr>
              <a:t>Irrigation- </a:t>
            </a:r>
            <a:r>
              <a:rPr lang="en-US" sz="2800" dirty="0" smtClean="0">
                <a:latin typeface="Times New Roman" pitchFamily="18" charset="0"/>
                <a:cs typeface="Times New Roman" pitchFamily="18" charset="0"/>
              </a:rPr>
              <a:t>Adequate watering is recommended for successive petiole production and to keep the leaves succulent and tender.</a:t>
            </a:r>
            <a:endParaRPr lang="en-US" sz="2800" b="1" dirty="0" smtClean="0">
              <a:latin typeface="Times New Roman" pitchFamily="18" charset="0"/>
              <a:cs typeface="Times New Roman" pitchFamily="18" charset="0"/>
            </a:endParaRPr>
          </a:p>
          <a:p>
            <a:pPr>
              <a:buFontTx/>
              <a:buChar char="-"/>
            </a:pPr>
            <a:endParaRPr lang="en-US" sz="2800" b="1" dirty="0" smtClean="0">
              <a:latin typeface="Times New Roman" pitchFamily="18" charset="0"/>
              <a:cs typeface="Times New Roman" pitchFamily="18" charset="0"/>
            </a:endParaRPr>
          </a:p>
          <a:p>
            <a:pPr>
              <a:buFontTx/>
              <a:buChar char="-"/>
            </a:pPr>
            <a:r>
              <a:rPr lang="en-US" sz="2800" b="1" dirty="0" smtClean="0">
                <a:latin typeface="Times New Roman" pitchFamily="18" charset="0"/>
                <a:cs typeface="Times New Roman" pitchFamily="18" charset="0"/>
              </a:rPr>
              <a:t>Diseases </a:t>
            </a:r>
            <a:r>
              <a:rPr lang="en-US" sz="2800" b="1" dirty="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Insects:- Down and powdery mildew. </a:t>
            </a: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Ethiopia, </a:t>
            </a:r>
            <a:r>
              <a:rPr lang="en-US" sz="2800" dirty="0" err="1">
                <a:latin typeface="Times New Roman" pitchFamily="18" charset="0"/>
                <a:cs typeface="Times New Roman" pitchFamily="18" charset="0"/>
              </a:rPr>
              <a:t>Thrips</a:t>
            </a:r>
            <a:r>
              <a:rPr lang="en-US" sz="2800" dirty="0">
                <a:latin typeface="Times New Roman" pitchFamily="18" charset="0"/>
                <a:cs typeface="Times New Roman" pitchFamily="18" charset="0"/>
              </a:rPr>
              <a:t> cause serious damage to chard.  Use </a:t>
            </a:r>
            <a:r>
              <a:rPr lang="en-US" sz="2800" dirty="0" err="1">
                <a:latin typeface="Times New Roman" pitchFamily="18" charset="0"/>
                <a:cs typeface="Times New Roman" pitchFamily="18" charset="0"/>
              </a:rPr>
              <a:t>Malathion</a:t>
            </a:r>
            <a:r>
              <a:rPr lang="en-US" sz="2800" dirty="0">
                <a:latin typeface="Times New Roman" pitchFamily="18" charset="0"/>
                <a:cs typeface="Times New Roman" pitchFamily="18" charset="0"/>
              </a:rPr>
              <a:t> to control them. </a:t>
            </a:r>
            <a:endParaRPr lang="en-US" sz="2800" dirty="0" smtClean="0">
              <a:latin typeface="Times New Roman" pitchFamily="18" charset="0"/>
              <a:cs typeface="Times New Roman" pitchFamily="18" charset="0"/>
            </a:endParaRPr>
          </a:p>
          <a:p>
            <a:pPr>
              <a:buFontTx/>
              <a:buChar char="-"/>
            </a:pPr>
            <a:endParaRPr lang="en-US" sz="2800" b="1" dirty="0" smtClean="0">
              <a:latin typeface="Times New Roman" pitchFamily="18" charset="0"/>
              <a:cs typeface="Times New Roman" pitchFamily="18" charset="0"/>
            </a:endParaRPr>
          </a:p>
          <a:p>
            <a:pPr>
              <a:buNone/>
            </a:pPr>
            <a:endParaRPr lang="en-US" b="1"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30793104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553200"/>
          </a:xfrm>
        </p:spPr>
        <p:txBody>
          <a:bodyPr>
            <a:noAutofit/>
          </a:bodyPr>
          <a:lstStyle/>
          <a:p>
            <a:r>
              <a:rPr lang="en-US" sz="2800" b="1" dirty="0">
                <a:latin typeface="Times New Roman" pitchFamily="18" charset="0"/>
                <a:cs typeface="Times New Roman" pitchFamily="18" charset="0"/>
              </a:rPr>
              <a:t>Harvesting </a:t>
            </a:r>
            <a:r>
              <a:rPr lang="en-US" sz="2800" b="1" dirty="0" smtClean="0">
                <a:latin typeface="Times New Roman" pitchFamily="18" charset="0"/>
                <a:cs typeface="Times New Roman" pitchFamily="18" charset="0"/>
              </a:rPr>
              <a:t>–</a:t>
            </a:r>
          </a:p>
          <a:p>
            <a:pPr lvl="1"/>
            <a:r>
              <a:rPr lang="en-US" sz="2600" b="1"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The leaves should be cut regularly after they reach tender maturity usually </a:t>
            </a:r>
            <a:endParaRPr lang="en-US" sz="2600" dirty="0" smtClean="0">
              <a:latin typeface="Times New Roman" pitchFamily="18" charset="0"/>
              <a:cs typeface="Times New Roman" pitchFamily="18" charset="0"/>
            </a:endParaRPr>
          </a:p>
          <a:p>
            <a:pPr lvl="2"/>
            <a:r>
              <a:rPr lang="en-US" sz="3600" dirty="0" smtClean="0">
                <a:latin typeface="Times New Roman" pitchFamily="18" charset="0"/>
                <a:cs typeface="Times New Roman" pitchFamily="18" charset="0"/>
              </a:rPr>
              <a:t>50-60 </a:t>
            </a:r>
            <a:r>
              <a:rPr lang="en-US" sz="3600" dirty="0">
                <a:latin typeface="Times New Roman" pitchFamily="18" charset="0"/>
                <a:cs typeface="Times New Roman" pitchFamily="18" charset="0"/>
              </a:rPr>
              <a:t>days after planting</a:t>
            </a:r>
            <a:r>
              <a:rPr lang="en-US" sz="2200" dirty="0">
                <a:latin typeface="Times New Roman" pitchFamily="18" charset="0"/>
                <a:cs typeface="Times New Roman" pitchFamily="18" charset="0"/>
              </a:rPr>
              <a:t>.  </a:t>
            </a:r>
            <a:endParaRPr lang="en-US" sz="22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After </a:t>
            </a:r>
            <a:r>
              <a:rPr lang="en-US" sz="2600" dirty="0">
                <a:latin typeface="Times New Roman" pitchFamily="18" charset="0"/>
                <a:cs typeface="Times New Roman" pitchFamily="18" charset="0"/>
              </a:rPr>
              <a:t>the outer ring of petioles is cut new heart growth occurs and the outer </a:t>
            </a:r>
            <a:r>
              <a:rPr lang="en-US" sz="2600" dirty="0" smtClean="0">
                <a:latin typeface="Times New Roman" pitchFamily="18" charset="0"/>
                <a:cs typeface="Times New Roman" pitchFamily="18" charset="0"/>
              </a:rPr>
              <a:t>petioles </a:t>
            </a:r>
            <a:r>
              <a:rPr lang="en-US" sz="2600" dirty="0">
                <a:latin typeface="Times New Roman" pitchFamily="18" charset="0"/>
                <a:cs typeface="Times New Roman" pitchFamily="18" charset="0"/>
              </a:rPr>
              <a:t>successively mature for continuous harvest.  </a:t>
            </a:r>
            <a:r>
              <a:rPr lang="en-US" sz="2600" dirty="0" smtClean="0">
                <a:latin typeface="Times New Roman" pitchFamily="18" charset="0"/>
                <a:cs typeface="Times New Roman" pitchFamily="18" charset="0"/>
              </a:rPr>
              <a:t>If </a:t>
            </a:r>
            <a:r>
              <a:rPr lang="en-US" sz="2600" dirty="0">
                <a:latin typeface="Times New Roman" pitchFamily="18" charset="0"/>
                <a:cs typeface="Times New Roman" pitchFamily="18" charset="0"/>
              </a:rPr>
              <a:t>the outer petioles are not harvested promptly, the expansion of new ones is inhibited.</a:t>
            </a:r>
          </a:p>
          <a:p>
            <a:endParaRPr lang="en-US" sz="2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36848056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324600"/>
          </a:xfrm>
        </p:spPr>
        <p:txBody>
          <a:bodyPr>
            <a:noAutofit/>
          </a:bodyPr>
          <a:lstStyle/>
          <a:p>
            <a:r>
              <a:rPr lang="en-US" sz="2800" b="1" dirty="0">
                <a:latin typeface="Times New Roman" pitchFamily="18" charset="0"/>
                <a:cs typeface="Times New Roman" pitchFamily="18" charset="0"/>
              </a:rPr>
              <a:t>Post harvest handling </a:t>
            </a:r>
          </a:p>
          <a:p>
            <a:pPr lvl="1"/>
            <a:r>
              <a:rPr lang="en-US" sz="2600" dirty="0">
                <a:latin typeface="Times New Roman" pitchFamily="18" charset="0"/>
                <a:cs typeface="Times New Roman" pitchFamily="18" charset="0"/>
              </a:rPr>
              <a:t>Petioles that are bright and blemish free are bundled together in bunches and quickly cooled to remove field heat and reduce respiration rate.  </a:t>
            </a:r>
          </a:p>
          <a:p>
            <a:pPr marL="457200" lvl="1" indent="0">
              <a:buNone/>
            </a:pP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Chard </a:t>
            </a:r>
            <a:r>
              <a:rPr lang="en-US" sz="2600" dirty="0">
                <a:latin typeface="Times New Roman" pitchFamily="18" charset="0"/>
                <a:cs typeface="Times New Roman" pitchFamily="18" charset="0"/>
              </a:rPr>
              <a:t>should be kept at a high RH of 90-95% held at 0</a:t>
            </a:r>
            <a:r>
              <a:rPr lang="en-US" sz="2600" baseline="30000" dirty="0">
                <a:latin typeface="Times New Roman" pitchFamily="18" charset="0"/>
                <a:cs typeface="Times New Roman" pitchFamily="18" charset="0"/>
              </a:rPr>
              <a:t> 0</a:t>
            </a:r>
            <a:r>
              <a:rPr lang="en-US" sz="2600" dirty="0">
                <a:latin typeface="Times New Roman" pitchFamily="18" charset="0"/>
                <a:cs typeface="Times New Roman" pitchFamily="18" charset="0"/>
              </a:rPr>
              <a:t>C.  Under this it can be stored up to 10 days. </a:t>
            </a:r>
          </a:p>
          <a:p>
            <a:endParaRPr lang="en-US" sz="2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42354064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493838"/>
            <a:ext cx="4495800" cy="639762"/>
          </a:xfrm>
        </p:spPr>
        <p:txBody>
          <a:bodyPr>
            <a:noAutofit/>
          </a:bodyPr>
          <a:lstStyle/>
          <a:p>
            <a:r>
              <a:rPr lang="en-US" sz="3200" dirty="0">
                <a:latin typeface="Times New Roman" pitchFamily="18" charset="0"/>
                <a:cs typeface="Times New Roman" pitchFamily="18" charset="0"/>
              </a:rPr>
              <a:t>Asparagus (</a:t>
            </a:r>
            <a:r>
              <a:rPr lang="en-US" sz="3200" i="1" dirty="0">
                <a:latin typeface="Times New Roman" pitchFamily="18" charset="0"/>
                <a:cs typeface="Times New Roman" pitchFamily="18" charset="0"/>
              </a:rPr>
              <a:t>Artichoke officials</a:t>
            </a:r>
            <a:r>
              <a:rPr lang="en-US" sz="32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4645025" y="884238"/>
            <a:ext cx="4270375" cy="639762"/>
          </a:xfrm>
        </p:spPr>
        <p:txBody>
          <a:bodyPr>
            <a:noAutofit/>
          </a:bodyPr>
          <a:lstStyle/>
          <a:p>
            <a:r>
              <a:rPr lang="en-US" altLang="zh-CN" sz="3200" i="1" dirty="0">
                <a:solidFill>
                  <a:schemeClr val="accent2"/>
                </a:solidFill>
                <a:latin typeface="Times New Roman" pitchFamily="18" charset="0"/>
                <a:ea typeface="宋体" pitchFamily="2" charset="-122"/>
                <a:cs typeface="Times New Roman" pitchFamily="18" charset="0"/>
              </a:rPr>
              <a:t>Celery</a:t>
            </a:r>
            <a:r>
              <a:rPr lang="en-US" altLang="zh-CN" sz="3200" i="1" dirty="0">
                <a:latin typeface="Times New Roman" pitchFamily="18" charset="0"/>
                <a:ea typeface="宋体" pitchFamily="2" charset="-122"/>
                <a:cs typeface="Times New Roman" pitchFamily="18" charset="0"/>
              </a:rPr>
              <a:t> (</a:t>
            </a:r>
            <a:r>
              <a:rPr lang="en-US" altLang="zh-CN" sz="3200" i="1" dirty="0" err="1">
                <a:latin typeface="Times New Roman" pitchFamily="18" charset="0"/>
                <a:ea typeface="宋体" pitchFamily="2" charset="-122"/>
                <a:cs typeface="Times New Roman" pitchFamily="18" charset="0"/>
              </a:rPr>
              <a:t>Apium</a:t>
            </a:r>
            <a:r>
              <a:rPr lang="en-US" altLang="zh-CN" sz="3200" i="1" dirty="0">
                <a:latin typeface="Times New Roman" pitchFamily="18" charset="0"/>
                <a:ea typeface="宋体" pitchFamily="2" charset="-122"/>
                <a:cs typeface="Times New Roman" pitchFamily="18" charset="0"/>
              </a:rPr>
              <a:t> </a:t>
            </a:r>
            <a:r>
              <a:rPr lang="en-US" altLang="zh-CN" sz="3200" i="1" dirty="0" err="1">
                <a:latin typeface="Times New Roman" pitchFamily="18" charset="0"/>
                <a:ea typeface="宋体" pitchFamily="2" charset="-122"/>
                <a:cs typeface="Times New Roman" pitchFamily="18" charset="0"/>
              </a:rPr>
              <a:t>graveolens</a:t>
            </a:r>
            <a:r>
              <a:rPr lang="en-US" altLang="zh-CN" sz="3200" i="1" dirty="0">
                <a:latin typeface="Times New Roman" pitchFamily="18" charset="0"/>
                <a:ea typeface="宋体" pitchFamily="2" charset="-122"/>
                <a:cs typeface="Times New Roman" pitchFamily="18" charset="0"/>
              </a:rPr>
              <a:t> L. var. </a:t>
            </a:r>
            <a:r>
              <a:rPr lang="en-US" altLang="zh-CN" sz="3200" i="1" dirty="0" err="1">
                <a:latin typeface="Times New Roman" pitchFamily="18" charset="0"/>
                <a:ea typeface="宋体" pitchFamily="2" charset="-122"/>
                <a:cs typeface="Times New Roman" pitchFamily="18" charset="0"/>
              </a:rPr>
              <a:t>dulce</a:t>
            </a:r>
            <a:r>
              <a:rPr lang="en-US" altLang="zh-CN" sz="3200" i="1" dirty="0" smtClean="0">
                <a:latin typeface="Times New Roman" pitchFamily="18" charset="0"/>
                <a:ea typeface="宋体" pitchFamily="2" charset="-122"/>
                <a:cs typeface="Times New Roman" pitchFamily="18" charset="0"/>
              </a:rPr>
              <a:t>)</a:t>
            </a:r>
            <a:endParaRPr lang="en-US" sz="3200" dirty="0">
              <a:latin typeface="Times New Roman" pitchFamily="18" charset="0"/>
              <a:cs typeface="Times New Roman" pitchFamily="18" charset="0"/>
            </a:endParaRPr>
          </a:p>
        </p:txBody>
      </p:sp>
      <p:pic>
        <p:nvPicPr>
          <p:cNvPr id="7" name="Content Placeholder 6" descr="asparagas"/>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057400"/>
            <a:ext cx="4038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Celery"/>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1905000"/>
            <a:ext cx="43434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0909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58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762000"/>
            <a:ext cx="7620000" cy="393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5891" name="Rectangle 2"/>
          <p:cNvSpPr>
            <a:spLocks noChangeArrowheads="1"/>
          </p:cNvSpPr>
          <p:nvPr/>
        </p:nvSpPr>
        <p:spPr bwMode="auto">
          <a:xfrm>
            <a:off x="762000" y="5181600"/>
            <a:ext cx="7924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b="1"/>
              <a:t>FIGURE : </a:t>
            </a:r>
            <a:r>
              <a:rPr lang="en-GB"/>
              <a:t>Plum-shaped or Roma tomato fruit.</a:t>
            </a:r>
          </a:p>
        </p:txBody>
      </p:sp>
    </p:spTree>
    <p:extLst>
      <p:ext uri="{BB962C8B-B14F-4D97-AF65-F5344CB8AC3E}">
        <p14:creationId xmlns:p14="http://schemas.microsoft.com/office/powerpoint/2010/main" xmlns="" val="22989662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fr-FR" sz="4800" b="1" dirty="0">
                <a:latin typeface="Times New Roman" pitchFamily="18" charset="0"/>
                <a:cs typeface="Times New Roman" pitchFamily="18" charset="0"/>
              </a:rPr>
              <a:t>7.6. </a:t>
            </a:r>
            <a:r>
              <a:rPr lang="fr-FR" sz="4800" b="1" dirty="0" err="1">
                <a:latin typeface="Times New Roman" pitchFamily="18" charset="0"/>
                <a:cs typeface="Times New Roman" pitchFamily="18" charset="0"/>
              </a:rPr>
              <a:t>Leguminous</a:t>
            </a:r>
            <a:r>
              <a:rPr lang="fr-FR" sz="4800" b="1" dirty="0">
                <a:latin typeface="Times New Roman" pitchFamily="18" charset="0"/>
                <a:cs typeface="Times New Roman" pitchFamily="18" charset="0"/>
              </a:rPr>
              <a:t> </a:t>
            </a:r>
            <a:r>
              <a:rPr lang="fr-FR" sz="4800" b="1" dirty="0" smtClean="0">
                <a:latin typeface="Times New Roman" pitchFamily="18" charset="0"/>
                <a:cs typeface="Times New Roman" pitchFamily="18" charset="0"/>
              </a:rPr>
              <a:t>végétales</a:t>
            </a:r>
            <a:endParaRPr lang="en-US" sz="4800" b="1" dirty="0">
              <a:latin typeface="Times New Roman" pitchFamily="18" charset="0"/>
              <a:cs typeface="Times New Roman" pitchFamily="18" charset="0"/>
            </a:endParaRPr>
          </a:p>
        </p:txBody>
      </p:sp>
      <p:sp>
        <p:nvSpPr>
          <p:cNvPr id="3" name="Text Placeholder 2"/>
          <p:cNvSpPr>
            <a:spLocks noGrp="1"/>
          </p:cNvSpPr>
          <p:nvPr>
            <p:ph type="body" idx="1"/>
          </p:nvPr>
        </p:nvSpPr>
        <p:spPr>
          <a:xfrm>
            <a:off x="228600" y="990600"/>
            <a:ext cx="4268788" cy="639762"/>
          </a:xfrm>
        </p:spPr>
        <p:txBody>
          <a:bodyPr>
            <a:normAutofit/>
          </a:bodyPr>
          <a:lstStyle/>
          <a:p>
            <a:r>
              <a:rPr lang="en-US" sz="3200" dirty="0" smtClean="0">
                <a:latin typeface="Times New Roman" pitchFamily="18" charset="0"/>
                <a:cs typeface="Times New Roman" pitchFamily="18" charset="0"/>
              </a:rPr>
              <a:t>Pea and Bean</a:t>
            </a:r>
            <a:endParaRPr lang="en-US" sz="3200" dirty="0">
              <a:latin typeface="Times New Roman" pitchFamily="18" charset="0"/>
              <a:cs typeface="Times New Roman" pitchFamily="18" charset="0"/>
            </a:endParaRPr>
          </a:p>
        </p:txBody>
      </p:sp>
      <p:sp>
        <p:nvSpPr>
          <p:cNvPr id="5" name="Text Placeholder 4"/>
          <p:cNvSpPr>
            <a:spLocks noGrp="1"/>
          </p:cNvSpPr>
          <p:nvPr>
            <p:ph type="body" sz="quarter" idx="3"/>
          </p:nvPr>
        </p:nvSpPr>
        <p:spPr>
          <a:xfrm>
            <a:off x="4645025" y="990600"/>
            <a:ext cx="4041775" cy="639762"/>
          </a:xfrm>
        </p:spPr>
        <p:txBody>
          <a:bodyPr>
            <a:normAutofit/>
          </a:bodyPr>
          <a:lstStyle/>
          <a:p>
            <a:r>
              <a:rPr lang="en-US" sz="3200" dirty="0" smtClean="0">
                <a:latin typeface="Times New Roman" pitchFamily="18" charset="0"/>
                <a:cs typeface="Times New Roman" pitchFamily="18" charset="0"/>
              </a:rPr>
              <a:t>French green bean </a:t>
            </a:r>
            <a:endParaRPr lang="en-US" sz="3200" dirty="0">
              <a:latin typeface="Times New Roman" pitchFamily="18" charset="0"/>
              <a:cs typeface="Times New Roman" pitchFamily="18" charset="0"/>
            </a:endParaRPr>
          </a:p>
        </p:txBody>
      </p:sp>
      <p:pic>
        <p:nvPicPr>
          <p:cNvPr id="7" name="Picture 8" descr="garden pea"/>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600200"/>
            <a:ext cx="37338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Broad bean(蚕豆）"/>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3961015"/>
            <a:ext cx="3581400" cy="26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p:cNvPicPr>
            <a:picLocks noGrp="1" noChangeAspect="1" noChangeArrowheads="1"/>
          </p:cNvPicPr>
          <p:nvPr>
            <p:ph sz="quarter" idx="4"/>
          </p:nvPr>
        </p:nvPicPr>
        <p:blipFill>
          <a:blip r:embed="rId4">
            <a:extLst>
              <a:ext uri="{28A0092B-C50C-407E-A947-70E740481C1C}">
                <a14:useLocalDpi xmlns:a14="http://schemas.microsoft.com/office/drawing/2010/main" xmlns="" val="0"/>
              </a:ext>
            </a:extLst>
          </a:blip>
          <a:srcRect/>
          <a:stretch>
            <a:fillRect/>
          </a:stretch>
        </p:blipFill>
        <p:spPr bwMode="auto">
          <a:xfrm>
            <a:off x="4724400" y="1815974"/>
            <a:ext cx="4343400" cy="3822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512481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latin typeface="Times New Roman" pitchFamily="18" charset="0"/>
                <a:cs typeface="Times New Roman" pitchFamily="18" charset="0"/>
              </a:rPr>
              <a:t>7.7. </a:t>
            </a:r>
            <a:r>
              <a:rPr lang="en-US" b="1" dirty="0">
                <a:latin typeface="Times New Roman" pitchFamily="18" charset="0"/>
                <a:cs typeface="Times New Roman" pitchFamily="18" charset="0"/>
              </a:rPr>
              <a:t>Cucurbit </a:t>
            </a:r>
            <a:r>
              <a:rPr lang="en-US" b="1" dirty="0" smtClean="0">
                <a:latin typeface="Times New Roman" pitchFamily="18" charset="0"/>
                <a:cs typeface="Times New Roman" pitchFamily="18" charset="0"/>
              </a:rPr>
              <a:t>vegetables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686800" cy="5715000"/>
          </a:xfrm>
        </p:spPr>
        <p:txBody>
          <a:bodyPr>
            <a:normAutofit/>
          </a:bodyPr>
          <a:lstStyle/>
          <a:p>
            <a:pPr marL="342900" lvl="1" indent="-342900">
              <a:buFont typeface="Arial" pitchFamily="34" charset="0"/>
              <a:buChar char="•"/>
            </a:pPr>
            <a:r>
              <a:rPr lang="en-US" sz="2600" dirty="0" smtClean="0">
                <a:latin typeface="Times New Roman" pitchFamily="18" charset="0"/>
                <a:cs typeface="Times New Roman" pitchFamily="18" charset="0"/>
              </a:rPr>
              <a:t>All cucurbitaceous </a:t>
            </a:r>
            <a:r>
              <a:rPr lang="en-US" sz="2600" dirty="0">
                <a:latin typeface="Times New Roman" pitchFamily="18" charset="0"/>
                <a:cs typeface="Times New Roman" pitchFamily="18" charset="0"/>
              </a:rPr>
              <a:t>vegetables have similar cultural practices</a:t>
            </a:r>
            <a:r>
              <a:rPr lang="en-US" sz="2600" dirty="0" smtClean="0">
                <a:latin typeface="Times New Roman" pitchFamily="18" charset="0"/>
                <a:cs typeface="Times New Roman" pitchFamily="18" charset="0"/>
              </a:rPr>
              <a:t>.</a:t>
            </a:r>
            <a:r>
              <a:rPr lang="en-US" sz="2600" dirty="0">
                <a:latin typeface="Times New Roman" pitchFamily="18" charset="0"/>
                <a:cs typeface="Times New Roman" pitchFamily="18" charset="0"/>
              </a:rPr>
              <a:t> It includes </a:t>
            </a:r>
            <a:r>
              <a:rPr lang="en-US" b="1" dirty="0">
                <a:latin typeface="Times New Roman" pitchFamily="18" charset="0"/>
                <a:cs typeface="Times New Roman" pitchFamily="18" charset="0"/>
              </a:rPr>
              <a:t>Cucumber, </a:t>
            </a:r>
            <a:r>
              <a:rPr lang="en-US" b="1" dirty="0" smtClean="0">
                <a:latin typeface="Times New Roman" pitchFamily="18" charset="0"/>
                <a:cs typeface="Times New Roman" pitchFamily="18" charset="0"/>
              </a:rPr>
              <a:t>Pumpkin, melon </a:t>
            </a:r>
            <a:r>
              <a:rPr lang="en-US" b="1" dirty="0">
                <a:latin typeface="Times New Roman" pitchFamily="18" charset="0"/>
                <a:cs typeface="Times New Roman" pitchFamily="18" charset="0"/>
              </a:rPr>
              <a:t>&amp;</a:t>
            </a:r>
            <a:r>
              <a:rPr lang="en-US" b="1" dirty="0" smtClean="0">
                <a:latin typeface="Times New Roman" pitchFamily="18" charset="0"/>
                <a:cs typeface="Times New Roman" pitchFamily="18" charset="0"/>
              </a:rPr>
              <a:t> squash etc</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marL="0" indent="0">
              <a:buNone/>
            </a:pPr>
            <a:endParaRPr lang="en-US" sz="2600" dirty="0">
              <a:latin typeface="Times New Roman" pitchFamily="18" charset="0"/>
              <a:cs typeface="Times New Roman" pitchFamily="18" charset="0"/>
            </a:endParaRPr>
          </a:p>
          <a:p>
            <a:pPr marL="0" indent="0" algn="ctr">
              <a:buNone/>
            </a:pPr>
            <a:r>
              <a:rPr lang="en-US" b="1" dirty="0" smtClean="0">
                <a:latin typeface="Times New Roman" pitchFamily="18" charset="0"/>
                <a:cs typeface="Times New Roman" pitchFamily="18" charset="0"/>
              </a:rPr>
              <a:t>Pumpkin (</a:t>
            </a:r>
            <a:r>
              <a:rPr lang="en-US" b="1" i="1" dirty="0" err="1" smtClean="0">
                <a:latin typeface="Times New Roman" pitchFamily="18" charset="0"/>
                <a:cs typeface="Times New Roman" pitchFamily="18" charset="0"/>
              </a:rPr>
              <a:t>Cucurbita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moschata</a:t>
            </a:r>
            <a:r>
              <a:rPr lang="en-US" b="1" i="1" dirty="0" smtClean="0">
                <a:latin typeface="Times New Roman" pitchFamily="18" charset="0"/>
                <a:cs typeface="Times New Roman" pitchFamily="18" charset="0"/>
              </a:rPr>
              <a:t>)</a:t>
            </a:r>
          </a:p>
          <a:p>
            <a:pPr eaLnBrk="0" hangingPunct="0"/>
            <a:r>
              <a:rPr lang="en-US" sz="2600" dirty="0" smtClean="0">
                <a:latin typeface="Times New Roman" pitchFamily="18" charset="0"/>
                <a:cs typeface="Times New Roman" pitchFamily="18" charset="0"/>
              </a:rPr>
              <a:t>It is annual </a:t>
            </a:r>
            <a:r>
              <a:rPr lang="en-US" sz="2600" b="1" dirty="0" smtClean="0">
                <a:latin typeface="Times New Roman" pitchFamily="18" charset="0"/>
                <a:cs typeface="Times New Roman" pitchFamily="18" charset="0"/>
              </a:rPr>
              <a:t>vine</a:t>
            </a:r>
            <a:r>
              <a:rPr lang="en-US" sz="2600" dirty="0" smtClean="0">
                <a:latin typeface="Times New Roman" pitchFamily="18" charset="0"/>
                <a:cs typeface="Times New Roman" pitchFamily="18" charset="0"/>
              </a:rPr>
              <a:t> crop belongs to the family </a:t>
            </a:r>
            <a:r>
              <a:rPr lang="en-US" sz="2600" dirty="0" err="1" smtClean="0">
                <a:latin typeface="Times New Roman" pitchFamily="18" charset="0"/>
                <a:cs typeface="Times New Roman" pitchFamily="18" charset="0"/>
              </a:rPr>
              <a:t>Cucurbitaceae</a:t>
            </a:r>
            <a:r>
              <a:rPr lang="en-US" sz="2600" dirty="0" smtClean="0">
                <a:latin typeface="Times New Roman" pitchFamily="18" charset="0"/>
                <a:cs typeface="Times New Roman" pitchFamily="18" charset="0"/>
              </a:rPr>
              <a:t> </a:t>
            </a:r>
          </a:p>
          <a:p>
            <a:pPr eaLnBrk="0" hangingPunct="0">
              <a:buNone/>
            </a:pPr>
            <a:endParaRPr lang="en-US" sz="2600" dirty="0" smtClean="0">
              <a:latin typeface="Times New Roman" pitchFamily="18" charset="0"/>
              <a:cs typeface="Times New Roman" pitchFamily="18" charset="0"/>
            </a:endParaRPr>
          </a:p>
          <a:p>
            <a:pPr eaLnBrk="0" hangingPunct="0"/>
            <a:r>
              <a:rPr lang="en-US" sz="2600" dirty="0" smtClean="0">
                <a:latin typeface="Times New Roman" pitchFamily="18" charset="0"/>
                <a:cs typeface="Times New Roman" pitchFamily="18" charset="0"/>
              </a:rPr>
              <a:t>Origin:  Arid areas of central America </a:t>
            </a:r>
          </a:p>
          <a:p>
            <a:pPr marL="0" indent="0" eaLnBrk="0" hangingPunct="0">
              <a:buNone/>
            </a:pPr>
            <a:endParaRPr lang="en-US" sz="2600" dirty="0" smtClean="0">
              <a:latin typeface="Times New Roman" pitchFamily="18" charset="0"/>
              <a:cs typeface="Times New Roman" pitchFamily="18" charset="0"/>
            </a:endParaRPr>
          </a:p>
          <a:p>
            <a:pPr eaLnBrk="0" hangingPunct="0"/>
            <a:r>
              <a:rPr lang="en-US" sz="2600" dirty="0" smtClean="0">
                <a:latin typeface="Times New Roman" pitchFamily="18" charset="0"/>
                <a:cs typeface="Times New Roman" pitchFamily="18" charset="0"/>
              </a:rPr>
              <a:t>It is </a:t>
            </a:r>
            <a:r>
              <a:rPr lang="en-US" sz="2600" b="1" dirty="0">
                <a:latin typeface="Times New Roman" pitchFamily="18" charset="0"/>
                <a:cs typeface="Times New Roman" pitchFamily="18" charset="0"/>
              </a:rPr>
              <a:t>widely grown in Ethiopia </a:t>
            </a:r>
            <a:r>
              <a:rPr lang="en-US" sz="2600" dirty="0">
                <a:latin typeface="Times New Roman" pitchFamily="18" charset="0"/>
                <a:cs typeface="Times New Roman" pitchFamily="18" charset="0"/>
              </a:rPr>
              <a:t>mostly for home consumption. Commonly grown </a:t>
            </a:r>
            <a:r>
              <a:rPr lang="en-US" sz="2600" b="1" dirty="0">
                <a:latin typeface="Times New Roman" pitchFamily="18" charset="0"/>
                <a:cs typeface="Times New Roman" pitchFamily="18" charset="0"/>
              </a:rPr>
              <a:t>in the home garden</a:t>
            </a:r>
            <a:r>
              <a:rPr lang="en-US" sz="2600" dirty="0" smtClean="0">
                <a:latin typeface="Times New Roman" pitchFamily="18" charset="0"/>
                <a:cs typeface="Times New Roman" pitchFamily="18" charset="0"/>
              </a:rPr>
              <a:t>.</a:t>
            </a:r>
          </a:p>
          <a:p>
            <a:pPr marL="0" indent="0" eaLnBrk="0" hangingPunct="0">
              <a:buNone/>
            </a:pPr>
            <a:endParaRPr lang="en-US" sz="2600" dirty="0">
              <a:latin typeface="Times New Roman" pitchFamily="18" charset="0"/>
              <a:cs typeface="Times New Roman" pitchFamily="18" charset="0"/>
            </a:endParaRPr>
          </a:p>
          <a:p>
            <a:endParaRPr lang="en-US" b="1" i="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2700203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400800"/>
          </a:xfrm>
        </p:spPr>
        <p:txBody>
          <a:bodyPr>
            <a:normAutofit/>
          </a:bodyPr>
          <a:lstStyle/>
          <a:p>
            <a:pPr eaLnBrk="0" hangingPunct="0"/>
            <a:r>
              <a:rPr lang="en-US" sz="2600" dirty="0" smtClean="0">
                <a:latin typeface="Times New Roman" pitchFamily="18" charset="0"/>
                <a:cs typeface="Times New Roman" pitchFamily="18" charset="0"/>
              </a:rPr>
              <a:t>The </a:t>
            </a:r>
            <a:r>
              <a:rPr lang="en-US" sz="2600" b="1" dirty="0">
                <a:latin typeface="Times New Roman" pitchFamily="18" charset="0"/>
                <a:cs typeface="Times New Roman" pitchFamily="18" charset="0"/>
              </a:rPr>
              <a:t>fruits </a:t>
            </a:r>
            <a:r>
              <a:rPr lang="en-US" sz="2600" dirty="0">
                <a:latin typeface="Times New Roman" pitchFamily="18" charset="0"/>
                <a:cs typeface="Times New Roman" pitchFamily="18" charset="0"/>
              </a:rPr>
              <a:t>of pumpkin are the </a:t>
            </a:r>
            <a:r>
              <a:rPr lang="en-US" sz="2600" b="1" dirty="0">
                <a:latin typeface="Times New Roman" pitchFamily="18" charset="0"/>
                <a:cs typeface="Times New Roman" pitchFamily="18" charset="0"/>
              </a:rPr>
              <a:t>largest in the group </a:t>
            </a:r>
            <a:r>
              <a:rPr lang="en-US" sz="2600" dirty="0">
                <a:latin typeface="Times New Roman" pitchFamily="18" charset="0"/>
                <a:cs typeface="Times New Roman" pitchFamily="18" charset="0"/>
              </a:rPr>
              <a:t>and usually </a:t>
            </a:r>
            <a:r>
              <a:rPr lang="en-US" sz="2600" b="1" dirty="0">
                <a:latin typeface="Times New Roman" pitchFamily="18" charset="0"/>
                <a:cs typeface="Times New Roman" pitchFamily="18" charset="0"/>
              </a:rPr>
              <a:t>eaten cooked</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eaLnBrk="0" hangingPunct="0"/>
            <a:endParaRPr lang="en-US" sz="2600" b="1" dirty="0">
              <a:latin typeface="Times New Roman" pitchFamily="18" charset="0"/>
              <a:cs typeface="Times New Roman" pitchFamily="18" charset="0"/>
            </a:endParaRPr>
          </a:p>
          <a:p>
            <a:pPr eaLnBrk="0" hangingPunct="0"/>
            <a:r>
              <a:rPr lang="en-US" sz="2600" b="1" dirty="0" smtClean="0">
                <a:latin typeface="Times New Roman" pitchFamily="18" charset="0"/>
                <a:cs typeface="Times New Roman" pitchFamily="18" charset="0"/>
              </a:rPr>
              <a:t>However</a:t>
            </a:r>
            <a:r>
              <a:rPr lang="en-US" sz="2600" b="1" dirty="0">
                <a:latin typeface="Times New Roman" pitchFamily="18" charset="0"/>
                <a:cs typeface="Times New Roman" pitchFamily="18" charset="0"/>
              </a:rPr>
              <a:t>, individual  fruit may weigh up to 15 kg. </a:t>
            </a:r>
          </a:p>
          <a:p>
            <a:pPr eaLnBrk="0" hangingPunct="0"/>
            <a:endParaRPr lang="en-US" sz="2600"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Varieties: </a:t>
            </a:r>
          </a:p>
          <a:p>
            <a:r>
              <a:rPr lang="en-US" sz="2600" dirty="0">
                <a:latin typeface="Times New Roman" pitchFamily="18" charset="0"/>
                <a:cs typeface="Times New Roman" pitchFamily="18" charset="0"/>
              </a:rPr>
              <a:t>Variety development </a:t>
            </a:r>
            <a:r>
              <a:rPr lang="en-US" sz="2600" dirty="0" err="1">
                <a:latin typeface="Times New Roman" pitchFamily="18" charset="0"/>
                <a:cs typeface="Times New Roman" pitchFamily="18" charset="0"/>
              </a:rPr>
              <a:t>programmes</a:t>
            </a:r>
            <a:r>
              <a:rPr lang="en-US" sz="2600" dirty="0">
                <a:latin typeface="Times New Roman" pitchFamily="18" charset="0"/>
                <a:cs typeface="Times New Roman" pitchFamily="18" charset="0"/>
              </a:rPr>
              <a:t> in pumpkin have not yet started in the country. </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However</a:t>
            </a:r>
            <a:r>
              <a:rPr lang="en-US" sz="2600" dirty="0">
                <a:latin typeface="Times New Roman" pitchFamily="18" charset="0"/>
                <a:cs typeface="Times New Roman" pitchFamily="18" charset="0"/>
              </a:rPr>
              <a:t>, a lot of variations are found in fruit shape and size of local materials.  </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During </a:t>
            </a:r>
            <a:r>
              <a:rPr lang="en-US" sz="2600" dirty="0">
                <a:latin typeface="Times New Roman" pitchFamily="18" charset="0"/>
                <a:cs typeface="Times New Roman" pitchFamily="18" charset="0"/>
              </a:rPr>
              <a:t>1961 and 1962, Mammoth Prize variety of pumpkin performed better than others (Mariam 1969). </a:t>
            </a:r>
          </a:p>
          <a:p>
            <a:endParaRPr lang="en-US" b="1" i="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2720913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477000"/>
          </a:xfrm>
        </p:spPr>
        <p:txBody>
          <a:bodyPr>
            <a:normAutofit/>
          </a:bodyPr>
          <a:lstStyle/>
          <a:p>
            <a:pPr marL="0" indent="0">
              <a:buNone/>
            </a:pPr>
            <a:r>
              <a:rPr lang="en-US" b="1" dirty="0">
                <a:latin typeface="Times New Roman" pitchFamily="18" charset="0"/>
                <a:cs typeface="Times New Roman" pitchFamily="18" charset="0"/>
              </a:rPr>
              <a:t>Climate: </a:t>
            </a:r>
          </a:p>
          <a:p>
            <a:r>
              <a:rPr lang="en-US" sz="2600" dirty="0">
                <a:latin typeface="Times New Roman" pitchFamily="18" charset="0"/>
                <a:cs typeface="Times New Roman" pitchFamily="18" charset="0"/>
              </a:rPr>
              <a:t>It is more adapted to </a:t>
            </a:r>
            <a:r>
              <a:rPr lang="en-US" dirty="0">
                <a:latin typeface="Times New Roman" pitchFamily="18" charset="0"/>
                <a:cs typeface="Times New Roman" pitchFamily="18" charset="0"/>
              </a:rPr>
              <a:t>warmer areas</a:t>
            </a:r>
            <a:r>
              <a:rPr lang="en-US" sz="2600" dirty="0">
                <a:latin typeface="Times New Roman" pitchFamily="18" charset="0"/>
                <a:cs typeface="Times New Roman" pitchFamily="18" charset="0"/>
              </a:rPr>
              <a:t> &amp; T</a:t>
            </a:r>
            <a:r>
              <a:rPr lang="en-US" sz="2600" baseline="30000" dirty="0">
                <a:latin typeface="Times New Roman" pitchFamily="18" charset="0"/>
                <a:cs typeface="Times New Roman" pitchFamily="18" charset="0"/>
              </a:rPr>
              <a:t>0</a:t>
            </a:r>
            <a:r>
              <a:rPr lang="en-US" sz="2600" dirty="0">
                <a:latin typeface="Times New Roman" pitchFamily="18" charset="0"/>
                <a:cs typeface="Times New Roman" pitchFamily="18" charset="0"/>
              </a:rPr>
              <a:t>C above 25</a:t>
            </a:r>
            <a:r>
              <a:rPr lang="en-US" sz="2600" baseline="30000" dirty="0">
                <a:latin typeface="Times New Roman" pitchFamily="18" charset="0"/>
                <a:cs typeface="Times New Roman" pitchFamily="18" charset="0"/>
              </a:rPr>
              <a:t>0</a:t>
            </a:r>
            <a:r>
              <a:rPr lang="en-US" sz="2600" dirty="0">
                <a:latin typeface="Times New Roman" pitchFamily="18" charset="0"/>
                <a:cs typeface="Times New Roman" pitchFamily="18" charset="0"/>
              </a:rPr>
              <a:t>C are more favorable for growth &amp; development. </a:t>
            </a:r>
            <a:r>
              <a:rPr lang="en-US" sz="2600" dirty="0" smtClean="0">
                <a:latin typeface="Times New Roman" pitchFamily="18" charset="0"/>
                <a:cs typeface="Times New Roman" pitchFamily="18" charset="0"/>
              </a:rPr>
              <a:t> The </a:t>
            </a:r>
            <a:r>
              <a:rPr lang="en-US" sz="2600" i="1" dirty="0" err="1">
                <a:latin typeface="Times New Roman" pitchFamily="18" charset="0"/>
                <a:cs typeface="Times New Roman" pitchFamily="18" charset="0"/>
              </a:rPr>
              <a:t>cucurbita</a:t>
            </a:r>
            <a:r>
              <a:rPr lang="en-US" sz="2600" dirty="0">
                <a:latin typeface="Times New Roman" pitchFamily="18" charset="0"/>
                <a:cs typeface="Times New Roman" pitchFamily="18" charset="0"/>
              </a:rPr>
              <a:t> genus is </a:t>
            </a:r>
            <a:r>
              <a:rPr lang="en-US" sz="3600" dirty="0">
                <a:latin typeface="Times New Roman" pitchFamily="18" charset="0"/>
                <a:cs typeface="Times New Roman" pitchFamily="18" charset="0"/>
              </a:rPr>
              <a:t>sensitive to frost. </a:t>
            </a:r>
            <a:endParaRPr lang="en-US" sz="2600" dirty="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cucurbits </a:t>
            </a:r>
            <a:r>
              <a:rPr lang="en-US" sz="2800" dirty="0">
                <a:latin typeface="Times New Roman" pitchFamily="18" charset="0"/>
                <a:cs typeface="Times New Roman" pitchFamily="18" charset="0"/>
              </a:rPr>
              <a:t>require comparatively dry warm and long growing season for seed production.  </a:t>
            </a:r>
          </a:p>
          <a:p>
            <a:pPr marL="0" indent="0">
              <a:buNone/>
            </a:pPr>
            <a:endParaRPr lang="en-US" sz="4000"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Soil</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Pumpkin </a:t>
            </a:r>
            <a:r>
              <a:rPr lang="en-US" sz="2600" dirty="0">
                <a:latin typeface="Times New Roman" pitchFamily="18" charset="0"/>
                <a:cs typeface="Times New Roman" pitchFamily="18" charset="0"/>
              </a:rPr>
              <a:t>grow best on well drained fertile soils with soil PH range 5.5. to 7.5</a:t>
            </a:r>
            <a:r>
              <a:rPr lang="en-US" sz="4000" dirty="0">
                <a:latin typeface="Times New Roman" pitchFamily="18" charset="0"/>
                <a:cs typeface="Times New Roman" pitchFamily="18" charset="0"/>
              </a:rPr>
              <a:t>. </a:t>
            </a:r>
          </a:p>
          <a:p>
            <a:pPr marL="0" indent="0">
              <a:buNone/>
            </a:pPr>
            <a:endParaRPr lang="en-US" sz="4000" b="1" dirty="0" smtClean="0">
              <a:latin typeface="Times New Roman" pitchFamily="18" charset="0"/>
              <a:cs typeface="Times New Roman" pitchFamily="18" charset="0"/>
            </a:endParaRPr>
          </a:p>
          <a:p>
            <a:pPr eaLnBrk="0" hangingPunct="0"/>
            <a:endParaRPr lang="en-US"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78743048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400800"/>
          </a:xfrm>
        </p:spPr>
        <p:txBody>
          <a:bodyPr>
            <a:normAutofit/>
          </a:bodyPr>
          <a:lstStyle/>
          <a:p>
            <a:pPr eaLnBrk="0" hangingPunct="0">
              <a:buFont typeface="Wingdings" pitchFamily="2" charset="2"/>
              <a:buChar char="q"/>
            </a:pPr>
            <a:r>
              <a:rPr lang="en-US" sz="2800" b="1" dirty="0">
                <a:latin typeface="Times New Roman" pitchFamily="18" charset="0"/>
                <a:cs typeface="Times New Roman" pitchFamily="18" charset="0"/>
              </a:rPr>
              <a:t>Seed rate</a:t>
            </a:r>
            <a:r>
              <a:rPr lang="en-US" sz="28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6-8kg/ha;  </a:t>
            </a:r>
            <a:r>
              <a:rPr lang="en-US" sz="2800" b="1" dirty="0" smtClean="0">
                <a:latin typeface="Times New Roman" pitchFamily="18" charset="0"/>
                <a:cs typeface="Times New Roman" pitchFamily="18" charset="0"/>
              </a:rPr>
              <a:t>Spacing</a:t>
            </a:r>
            <a:r>
              <a:rPr lang="en-US" sz="2800" dirty="0">
                <a:latin typeface="Times New Roman" pitchFamily="18" charset="0"/>
                <a:cs typeface="Times New Roman" pitchFamily="18" charset="0"/>
              </a:rPr>
              <a:t>: </a:t>
            </a:r>
            <a:r>
              <a:rPr lang="en-US" sz="2600" dirty="0">
                <a:latin typeface="Times New Roman" pitchFamily="18" charset="0"/>
                <a:cs typeface="Times New Roman" pitchFamily="18" charset="0"/>
              </a:rPr>
              <a:t>Row to row= 2.5-4.0 m &amp; Plant to plant = 1.0 -1.5m .  </a:t>
            </a:r>
          </a:p>
          <a:p>
            <a:pPr eaLnBrk="0" hangingPunct="0">
              <a:buFont typeface="Wingdings" pitchFamily="2" charset="2"/>
              <a:buChar char="q"/>
            </a:pPr>
            <a:endParaRPr lang="en-US" sz="2800" dirty="0">
              <a:latin typeface="Times New Roman" pitchFamily="18" charset="0"/>
              <a:cs typeface="Times New Roman" pitchFamily="18" charset="0"/>
            </a:endParaRPr>
          </a:p>
          <a:p>
            <a:pPr eaLnBrk="0" hangingPunct="0">
              <a:buFont typeface="Wingdings" pitchFamily="2" charset="2"/>
              <a:buChar char="q"/>
            </a:pPr>
            <a:r>
              <a:rPr lang="en-US" sz="2800" b="1" dirty="0">
                <a:latin typeface="Times New Roman" pitchFamily="18" charset="0"/>
                <a:cs typeface="Times New Roman" pitchFamily="18" charset="0"/>
              </a:rPr>
              <a:t>Number of seeds sown/hill </a:t>
            </a:r>
            <a:r>
              <a:rPr lang="en-US" sz="2800" dirty="0">
                <a:latin typeface="Times New Roman" pitchFamily="18" charset="0"/>
                <a:cs typeface="Times New Roman" pitchFamily="18" charset="0"/>
              </a:rPr>
              <a:t>:   3-4   </a:t>
            </a:r>
          </a:p>
          <a:p>
            <a:pPr marL="0" indent="0" eaLnBrk="0" hangingPunct="0">
              <a:buNone/>
            </a:pPr>
            <a:endParaRPr lang="en-US" sz="2800" b="1" dirty="0">
              <a:latin typeface="Times New Roman" pitchFamily="18" charset="0"/>
              <a:cs typeface="Times New Roman" pitchFamily="18" charset="0"/>
            </a:endParaRPr>
          </a:p>
          <a:p>
            <a:pPr eaLnBrk="0" hangingPunct="0">
              <a:buFont typeface="Wingdings" pitchFamily="2" charset="2"/>
              <a:buChar char="q"/>
            </a:pPr>
            <a:r>
              <a:rPr lang="en-US" sz="2800" b="1" dirty="0">
                <a:latin typeface="Times New Roman" pitchFamily="18" charset="0"/>
                <a:cs typeface="Times New Roman" pitchFamily="18" charset="0"/>
              </a:rPr>
              <a:t>Harvesting: </a:t>
            </a:r>
            <a:endParaRPr lang="en-US" sz="2800" b="1" dirty="0" smtClean="0">
              <a:latin typeface="Times New Roman" pitchFamily="18" charset="0"/>
              <a:cs typeface="Times New Roman" pitchFamily="18" charset="0"/>
            </a:endParaRPr>
          </a:p>
          <a:p>
            <a:pPr lvl="1" eaLnBrk="0" hangingPunct="0">
              <a:buFont typeface="Wingdings" pitchFamily="2" charset="2"/>
              <a:buChar char="q"/>
            </a:pPr>
            <a:r>
              <a:rPr lang="en-US" sz="2700" dirty="0" smtClean="0">
                <a:latin typeface="Times New Roman" pitchFamily="18" charset="0"/>
                <a:cs typeface="Times New Roman" pitchFamily="18" charset="0"/>
              </a:rPr>
              <a:t>Harvesting </a:t>
            </a:r>
            <a:r>
              <a:rPr lang="en-US" sz="2700" dirty="0">
                <a:latin typeface="Times New Roman" pitchFamily="18" charset="0"/>
                <a:cs typeface="Times New Roman" pitchFamily="18" charset="0"/>
              </a:rPr>
              <a:t>of fruit for in pumpkin is done at the ripe stage </a:t>
            </a:r>
            <a:endParaRPr lang="en-US" sz="2700" dirty="0" smtClean="0">
              <a:latin typeface="Times New Roman" pitchFamily="18" charset="0"/>
              <a:cs typeface="Times New Roman" pitchFamily="18" charset="0"/>
            </a:endParaRPr>
          </a:p>
          <a:p>
            <a:pPr lvl="2" eaLnBrk="0" hangingPunct="0">
              <a:buFont typeface="Wingdings" pitchFamily="2" charset="2"/>
              <a:buChar char="ü"/>
            </a:pPr>
            <a:r>
              <a:rPr lang="en-US" sz="2600" dirty="0" smtClean="0">
                <a:latin typeface="Times New Roman" pitchFamily="18" charset="0"/>
                <a:cs typeface="Times New Roman" pitchFamily="18" charset="0"/>
              </a:rPr>
              <a:t>when </a:t>
            </a:r>
            <a:r>
              <a:rPr lang="en-US" sz="2600" dirty="0">
                <a:latin typeface="Times New Roman" pitchFamily="18" charset="0"/>
                <a:cs typeface="Times New Roman" pitchFamily="18" charset="0"/>
              </a:rPr>
              <a:t>the color of the </a:t>
            </a:r>
            <a:r>
              <a:rPr lang="en-US" sz="2600" dirty="0" smtClean="0">
                <a:latin typeface="Times New Roman" pitchFamily="18" charset="0"/>
                <a:cs typeface="Times New Roman" pitchFamily="18" charset="0"/>
              </a:rPr>
              <a:t>fruit change </a:t>
            </a:r>
            <a:r>
              <a:rPr lang="en-US" sz="2600" dirty="0">
                <a:latin typeface="Times New Roman" pitchFamily="18" charset="0"/>
                <a:cs typeface="Times New Roman" pitchFamily="18" charset="0"/>
              </a:rPr>
              <a:t>from green to whitish or yellow. </a:t>
            </a:r>
            <a:endParaRPr lang="en-US" sz="2600" dirty="0" smtClean="0">
              <a:latin typeface="Times New Roman" pitchFamily="18" charset="0"/>
              <a:cs typeface="Times New Roman" pitchFamily="18" charset="0"/>
            </a:endParaRPr>
          </a:p>
          <a:p>
            <a:pPr lvl="2" eaLnBrk="0" hangingPunct="0">
              <a:buFont typeface="Wingdings" pitchFamily="2" charset="2"/>
              <a:buChar char="ü"/>
            </a:pPr>
            <a:r>
              <a:rPr lang="en-US" sz="2600" dirty="0" smtClean="0">
                <a:latin typeface="Times New Roman" pitchFamily="18" charset="0"/>
                <a:cs typeface="Times New Roman" pitchFamily="18" charset="0"/>
              </a:rPr>
              <a:t>When </a:t>
            </a:r>
            <a:r>
              <a:rPr lang="en-US" sz="2600" dirty="0">
                <a:latin typeface="Times New Roman" pitchFamily="18" charset="0"/>
                <a:cs typeface="Times New Roman" pitchFamily="18" charset="0"/>
              </a:rPr>
              <a:t>fruits become red and seeds inside the shell break readily from the pulp, then fruit is ready to harvest. Fruits are picked from plants and piled.      </a:t>
            </a:r>
          </a:p>
          <a:p>
            <a:pPr eaLnBrk="0" hangingPunct="0">
              <a:buFont typeface="Wingdings" pitchFamily="2" charset="2"/>
              <a:buChar char="q"/>
            </a:pPr>
            <a:endParaRPr lang="en-US" sz="28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6388813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645025" y="503238"/>
            <a:ext cx="4346575" cy="639762"/>
          </a:xfrm>
        </p:spPr>
        <p:txBody>
          <a:bodyPr>
            <a:noAutofit/>
          </a:bodyPr>
          <a:lstStyle/>
          <a:p>
            <a:r>
              <a:rPr lang="en-US" sz="2800" dirty="0">
                <a:latin typeface="Times New Roman" pitchFamily="18" charset="0"/>
                <a:cs typeface="Times New Roman" pitchFamily="18" charset="0"/>
              </a:rPr>
              <a:t>Watermelon and Squash</a:t>
            </a:r>
          </a:p>
          <a:p>
            <a:endParaRPr lang="en-US" sz="2800" dirty="0"/>
          </a:p>
        </p:txBody>
      </p:sp>
      <p:sp>
        <p:nvSpPr>
          <p:cNvPr id="11" name="Content Placeholder 10"/>
          <p:cNvSpPr>
            <a:spLocks noGrp="1"/>
          </p:cNvSpPr>
          <p:nvPr>
            <p:ph sz="quarter" idx="4"/>
          </p:nvPr>
        </p:nvSpPr>
        <p:spPr/>
        <p:txBody>
          <a:bodyPr/>
          <a:lstStyle/>
          <a:p>
            <a:endParaRPr lang="en-US"/>
          </a:p>
        </p:txBody>
      </p:sp>
      <p:sp>
        <p:nvSpPr>
          <p:cNvPr id="12" name="Text Placeholder 11"/>
          <p:cNvSpPr>
            <a:spLocks noGrp="1"/>
          </p:cNvSpPr>
          <p:nvPr>
            <p:ph type="body" idx="1"/>
          </p:nvPr>
        </p:nvSpPr>
        <p:spPr>
          <a:xfrm>
            <a:off x="152400" y="0"/>
            <a:ext cx="4040188" cy="639762"/>
          </a:xfrm>
        </p:spPr>
        <p:txBody>
          <a:bodyPr>
            <a:normAutofit/>
          </a:bodyPr>
          <a:lstStyle/>
          <a:p>
            <a:r>
              <a:rPr lang="en-US" sz="3200" dirty="0" smtClean="0">
                <a:latin typeface="Times New Roman" pitchFamily="18" charset="0"/>
                <a:cs typeface="Times New Roman" pitchFamily="18" charset="0"/>
              </a:rPr>
              <a:t>Pumpkin </a:t>
            </a:r>
            <a:endParaRPr lang="en-US" sz="3200" dirty="0">
              <a:latin typeface="Times New Roman" pitchFamily="18" charset="0"/>
              <a:cs typeface="Times New Roman" pitchFamily="18" charset="0"/>
            </a:endParaRPr>
          </a:p>
        </p:txBody>
      </p:sp>
      <p:sp>
        <p:nvSpPr>
          <p:cNvPr id="14" name="Text Placeholder 2"/>
          <p:cNvSpPr txBox="1">
            <a:spLocks/>
          </p:cNvSpPr>
          <p:nvPr/>
        </p:nvSpPr>
        <p:spPr>
          <a:xfrm>
            <a:off x="76200" y="76200"/>
            <a:ext cx="404018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endParaRPr lang="en-US" sz="2800" dirty="0"/>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66726" y="696912"/>
            <a:ext cx="3573781"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60680" y="3581400"/>
            <a:ext cx="4179827" cy="3071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3"/>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bwMode="auto">
          <a:xfrm>
            <a:off x="166300" y="3709987"/>
            <a:ext cx="3543300" cy="2943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6932" y="962025"/>
            <a:ext cx="3181350"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170890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381000"/>
            <a:ext cx="4191000" cy="639762"/>
          </a:xfrm>
        </p:spPr>
        <p:txBody>
          <a:bodyPr>
            <a:normAutofit/>
          </a:bodyPr>
          <a:lstStyle/>
          <a:p>
            <a:r>
              <a:rPr lang="en-US" sz="2800" dirty="0">
                <a:latin typeface="Times New Roman" pitchFamily="18" charset="0"/>
                <a:cs typeface="Times New Roman" pitchFamily="18" charset="0"/>
              </a:rPr>
              <a:t>Cucumber &amp;</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Muskmelon </a:t>
            </a:r>
          </a:p>
          <a:p>
            <a:endParaRPr lang="en-US" dirty="0"/>
          </a:p>
        </p:txBody>
      </p:sp>
      <p:sp>
        <p:nvSpPr>
          <p:cNvPr id="5" name="Text Placeholder 4"/>
          <p:cNvSpPr>
            <a:spLocks noGrp="1"/>
          </p:cNvSpPr>
          <p:nvPr>
            <p:ph type="body" sz="quarter" idx="3"/>
          </p:nvPr>
        </p:nvSpPr>
        <p:spPr>
          <a:xfrm>
            <a:off x="5105400" y="76200"/>
            <a:ext cx="3581400" cy="639762"/>
          </a:xfrm>
        </p:spPr>
        <p:txBody>
          <a:bodyPr>
            <a:normAutofit/>
          </a:bodyPr>
          <a:lstStyle/>
          <a:p>
            <a:r>
              <a:rPr lang="en-US" sz="2800" dirty="0" smtClean="0">
                <a:latin typeface="Times New Roman" pitchFamily="18" charset="0"/>
                <a:cs typeface="Times New Roman" pitchFamily="18" charset="0"/>
              </a:rPr>
              <a:t>Gourd</a:t>
            </a:r>
            <a:endParaRPr lang="en-US" sz="2800" dirty="0">
              <a:latin typeface="Times New Roman" pitchFamily="18" charset="0"/>
              <a:cs typeface="Times New Roman" pitchFamily="18" charset="0"/>
            </a:endParaRPr>
          </a:p>
        </p:txBody>
      </p:sp>
      <p:pic>
        <p:nvPicPr>
          <p:cNvPr id="7" name="Picture 1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909456"/>
            <a:ext cx="276225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22371" y="2888175"/>
            <a:ext cx="2373854"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05399" y="5638800"/>
            <a:ext cx="279082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33400" y="790212"/>
            <a:ext cx="3390900" cy="2753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36562" y="3810000"/>
            <a:ext cx="3584575" cy="2842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7224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6914" name="Group 10"/>
          <p:cNvGrpSpPr>
            <a:grpSpLocks/>
          </p:cNvGrpSpPr>
          <p:nvPr/>
        </p:nvGrpSpPr>
        <p:grpSpPr bwMode="auto">
          <a:xfrm>
            <a:off x="1219200" y="152400"/>
            <a:ext cx="6729413" cy="6353175"/>
            <a:chOff x="1295400" y="304800"/>
            <a:chExt cx="6729412" cy="6353175"/>
          </a:xfrm>
        </p:grpSpPr>
        <p:grpSp>
          <p:nvGrpSpPr>
            <p:cNvPr id="806915" name="Group 7"/>
            <p:cNvGrpSpPr>
              <a:grpSpLocks/>
            </p:cNvGrpSpPr>
            <p:nvPr/>
          </p:nvGrpSpPr>
          <p:grpSpPr bwMode="auto">
            <a:xfrm>
              <a:off x="1295400" y="304800"/>
              <a:ext cx="6729412" cy="5210175"/>
              <a:chOff x="1271588" y="1066800"/>
              <a:chExt cx="6729412" cy="5210175"/>
            </a:xfrm>
          </p:grpSpPr>
          <p:grpSp>
            <p:nvGrpSpPr>
              <p:cNvPr id="806917" name="Group 3"/>
              <p:cNvGrpSpPr>
                <a:grpSpLocks/>
              </p:cNvGrpSpPr>
              <p:nvPr/>
            </p:nvGrpSpPr>
            <p:grpSpPr bwMode="auto">
              <a:xfrm>
                <a:off x="1295400" y="1066800"/>
                <a:ext cx="6705600" cy="2290762"/>
                <a:chOff x="1219200" y="2843213"/>
                <a:chExt cx="6705600" cy="2290762"/>
              </a:xfrm>
            </p:grpSpPr>
            <p:pic>
              <p:nvPicPr>
                <p:cNvPr id="806921"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2843213"/>
                  <a:ext cx="6705600"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6922"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9200" y="3962400"/>
                  <a:ext cx="6705600"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0691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71588" y="2843213"/>
                <a:ext cx="6729412"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691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95400" y="3962400"/>
                <a:ext cx="6705600"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6920"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95400" y="5105400"/>
                <a:ext cx="66770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06916"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295400" y="5486400"/>
              <a:ext cx="6705600"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086526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1"/>
          <p:cNvSpPr>
            <a:spLocks noChangeArrowheads="1"/>
          </p:cNvSpPr>
          <p:nvPr/>
        </p:nvSpPr>
        <p:spPr bwMode="auto">
          <a:xfrm>
            <a:off x="685800" y="4876800"/>
            <a:ext cx="8001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b="1"/>
              <a:t>Fig.  Different fruit types of tomato. A) Cherry, B) Cocktail pear-shaped, C) Canary for </a:t>
            </a:r>
            <a:r>
              <a:rPr lang="en-GB"/>
              <a:t>cluster harvesting, D) Beefsteak, E) Marmande, F) Pepper, G) tomato for processing, long pear shaped and H) tomato for processing, square shaped.</a:t>
            </a:r>
          </a:p>
        </p:txBody>
      </p:sp>
      <p:pic>
        <p:nvPicPr>
          <p:cNvPr id="80793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990600"/>
            <a:ext cx="66008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794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2133600"/>
            <a:ext cx="66008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7941"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8200" y="3276600"/>
            <a:ext cx="6600825"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910296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7543800"/>
          </a:xfrm>
        </p:spPr>
        <p:txBody>
          <a:bodyPr>
            <a:normAutofit/>
          </a:bodyPr>
          <a:lstStyle/>
          <a:p>
            <a:pPr marL="0" indent="0">
              <a:buNone/>
            </a:pPr>
            <a:r>
              <a:rPr lang="en-US" sz="4000" b="1" dirty="0">
                <a:latin typeface="Times New Roman" pitchFamily="18" charset="0"/>
                <a:cs typeface="Times New Roman" pitchFamily="18" charset="0"/>
              </a:rPr>
              <a:t>Types of tomato based on growth </a:t>
            </a:r>
            <a:r>
              <a:rPr lang="en-US" sz="4000" b="1" dirty="0" smtClean="0">
                <a:latin typeface="Times New Roman" pitchFamily="18" charset="0"/>
                <a:cs typeface="Times New Roman" pitchFamily="18" charset="0"/>
              </a:rPr>
              <a:t>habit </a:t>
            </a:r>
            <a:endParaRPr lang="en-US" sz="4000" b="1" dirty="0">
              <a:latin typeface="Times New Roman" pitchFamily="18" charset="0"/>
              <a:cs typeface="Times New Roman" pitchFamily="18" charset="0"/>
            </a:endParaRPr>
          </a:p>
          <a:p>
            <a:r>
              <a:rPr lang="en-US" b="1" i="1" dirty="0" smtClean="0">
                <a:latin typeface="Times New Roman" pitchFamily="18" charset="0"/>
                <a:cs typeface="Times New Roman" pitchFamily="18" charset="0"/>
              </a:rPr>
              <a:t>Indeterminate </a:t>
            </a:r>
            <a:r>
              <a:rPr lang="en-US" b="1" dirty="0" smtClean="0">
                <a:latin typeface="StempelGaramond Roman" pitchFamily="18" charset="0"/>
                <a:cs typeface="Times New Roman" pitchFamily="18" charset="0"/>
              </a:rPr>
              <a:t>(</a:t>
            </a:r>
            <a:r>
              <a:rPr lang="en-US" b="1" dirty="0">
                <a:latin typeface="StempelGaramond Roman" pitchFamily="18" charset="0"/>
                <a:cs typeface="Times New Roman" pitchFamily="18" charset="0"/>
              </a:rPr>
              <a:t>2.1- 4.5m</a:t>
            </a:r>
            <a:r>
              <a:rPr lang="en-US" b="1" dirty="0" smtClean="0">
                <a:latin typeface="StempelGaramond Roman" pitchFamily="18" charset="0"/>
                <a:cs typeface="Times New Roman" pitchFamily="18" charset="0"/>
              </a:rPr>
              <a:t>)</a:t>
            </a:r>
            <a:endParaRPr lang="en-US" dirty="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The terminal bud or the stem remains vegetative and will continue to after flowering . </a:t>
            </a:r>
          </a:p>
          <a:p>
            <a:pPr lvl="1"/>
            <a:endParaRPr lang="en-US" sz="2700" dirty="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Flower clusters are formed after every three leaves. </a:t>
            </a:r>
          </a:p>
          <a:p>
            <a:pPr lvl="1">
              <a:buNone/>
            </a:pPr>
            <a:endParaRPr lang="en-US" sz="2700" dirty="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Plants can grow almost indefinitely and consequently </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Tend to be much taller than determinates.</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Open or rangy in growth </a:t>
            </a:r>
            <a:r>
              <a:rPr lang="en-US" sz="2700" dirty="0">
                <a:latin typeface="Times New Roman" pitchFamily="18" charset="0"/>
                <a:cs typeface="Times New Roman" pitchFamily="18" charset="0"/>
              </a:rPr>
              <a:t>&amp;</a:t>
            </a:r>
            <a:r>
              <a:rPr lang="en-US" sz="2700" dirty="0" smtClean="0">
                <a:latin typeface="Times New Roman" pitchFamily="18" charset="0"/>
                <a:cs typeface="Times New Roman" pitchFamily="18" charset="0"/>
              </a:rPr>
              <a:t> produce fruits for extended period</a:t>
            </a:r>
          </a:p>
          <a:p>
            <a:pPr marL="457200" lvl="1"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3691938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Autofit/>
          </a:bodyPr>
          <a:lstStyle/>
          <a:p>
            <a:pPr lvl="1"/>
            <a:r>
              <a:rPr lang="en-US" sz="2700" dirty="0">
                <a:latin typeface="Times New Roman" pitchFamily="18" charset="0"/>
                <a:cs typeface="Times New Roman" pitchFamily="18" charset="0"/>
              </a:rPr>
              <a:t>Have higher labor </a:t>
            </a:r>
            <a:r>
              <a:rPr lang="en-US" sz="2700" dirty="0" err="1">
                <a:latin typeface="Times New Roman" pitchFamily="18" charset="0"/>
                <a:cs typeface="Times New Roman" pitchFamily="18" charset="0"/>
              </a:rPr>
              <a:t>req’t</a:t>
            </a:r>
            <a:r>
              <a:rPr lang="en-US" sz="2700" dirty="0">
                <a:latin typeface="Times New Roman" pitchFamily="18" charset="0"/>
                <a:cs typeface="Times New Roman" pitchFamily="18" charset="0"/>
              </a:rPr>
              <a:t> for maintenance &amp; stacking (need </a:t>
            </a:r>
            <a:r>
              <a:rPr lang="en-US" sz="2700" b="1" dirty="0">
                <a:latin typeface="Times New Roman" pitchFamily="18" charset="0"/>
                <a:cs typeface="Times New Roman" pitchFamily="18" charset="0"/>
              </a:rPr>
              <a:t>support </a:t>
            </a:r>
            <a:r>
              <a:rPr lang="en-US" sz="2700" dirty="0">
                <a:latin typeface="Times New Roman" pitchFamily="18" charset="0"/>
                <a:cs typeface="Times New Roman" pitchFamily="18" charset="0"/>
              </a:rPr>
              <a:t>)</a:t>
            </a:r>
          </a:p>
          <a:p>
            <a:pPr lvl="1"/>
            <a:endParaRPr lang="en-US" sz="2700" b="1" dirty="0" smtClean="0">
              <a:latin typeface="Times New Roman" pitchFamily="18" charset="0"/>
              <a:cs typeface="Times New Roman" pitchFamily="18" charset="0"/>
            </a:endParaRPr>
          </a:p>
          <a:p>
            <a:pPr lvl="1"/>
            <a:r>
              <a:rPr lang="en-US" sz="2700" b="1" dirty="0" smtClean="0">
                <a:latin typeface="Times New Roman" pitchFamily="18" charset="0"/>
                <a:cs typeface="Times New Roman" pitchFamily="18" charset="0"/>
              </a:rPr>
              <a:t>Produce </a:t>
            </a:r>
            <a:r>
              <a:rPr lang="en-US" sz="2700" b="1" dirty="0">
                <a:latin typeface="Times New Roman" pitchFamily="18" charset="0"/>
                <a:cs typeface="Times New Roman" pitchFamily="18" charset="0"/>
              </a:rPr>
              <a:t>fruits for extended period &amp; </a:t>
            </a:r>
            <a:r>
              <a:rPr lang="en-US" sz="2700" dirty="0">
                <a:latin typeface="Times New Roman" pitchFamily="18" charset="0"/>
                <a:cs typeface="Times New Roman" pitchFamily="18" charset="0"/>
              </a:rPr>
              <a:t>high fruit yield</a:t>
            </a:r>
            <a:endParaRPr lang="en-US" sz="2700" b="1" dirty="0">
              <a:latin typeface="Times New Roman" pitchFamily="18" charset="0"/>
              <a:cs typeface="Times New Roman" pitchFamily="18" charset="0"/>
            </a:endParaRPr>
          </a:p>
          <a:p>
            <a:pPr lvl="1"/>
            <a:endParaRPr lang="en-US" sz="2700" b="1" dirty="0" smtClean="0">
              <a:latin typeface="Times New Roman" pitchFamily="18" charset="0"/>
              <a:cs typeface="Times New Roman" pitchFamily="18" charset="0"/>
            </a:endParaRPr>
          </a:p>
          <a:p>
            <a:pPr lvl="1"/>
            <a:r>
              <a:rPr lang="en-US" sz="2700" b="1" dirty="0" smtClean="0">
                <a:latin typeface="Times New Roman" pitchFamily="18" charset="0"/>
                <a:cs typeface="Times New Roman" pitchFamily="18" charset="0"/>
              </a:rPr>
              <a:t>Slower </a:t>
            </a:r>
            <a:r>
              <a:rPr lang="en-US" sz="2700" b="1" dirty="0">
                <a:latin typeface="Times New Roman" pitchFamily="18" charset="0"/>
                <a:cs typeface="Times New Roman" pitchFamily="18" charset="0"/>
              </a:rPr>
              <a:t>ripening and </a:t>
            </a:r>
            <a:endParaRPr lang="en-US" sz="2700" b="1" dirty="0" smtClean="0">
              <a:latin typeface="Times New Roman" pitchFamily="18" charset="0"/>
              <a:cs typeface="Times New Roman" pitchFamily="18" charset="0"/>
            </a:endParaRPr>
          </a:p>
          <a:p>
            <a:pPr lvl="1"/>
            <a:endParaRPr lang="en-US" sz="2700" b="1" dirty="0">
              <a:latin typeface="Times New Roman" pitchFamily="18" charset="0"/>
              <a:cs typeface="Times New Roman" pitchFamily="18" charset="0"/>
            </a:endParaRPr>
          </a:p>
          <a:p>
            <a:pPr lvl="1"/>
            <a:r>
              <a:rPr lang="en-US" sz="2700" b="1" dirty="0" smtClean="0">
                <a:latin typeface="Times New Roman" pitchFamily="18" charset="0"/>
                <a:cs typeface="Times New Roman" pitchFamily="18" charset="0"/>
              </a:rPr>
              <a:t>have </a:t>
            </a:r>
            <a:r>
              <a:rPr lang="en-US" sz="2700" b="1" dirty="0">
                <a:latin typeface="Times New Roman" pitchFamily="18" charset="0"/>
                <a:cs typeface="Times New Roman" pitchFamily="18" charset="0"/>
              </a:rPr>
              <a:t>high leaf/fruit ratio;  </a:t>
            </a:r>
            <a:endParaRPr lang="en-US" sz="2700" b="1" dirty="0" smtClean="0">
              <a:latin typeface="Times New Roman" pitchFamily="18" charset="0"/>
              <a:cs typeface="Times New Roman" pitchFamily="18" charset="0"/>
            </a:endParaRPr>
          </a:p>
          <a:p>
            <a:pPr lvl="1"/>
            <a:endParaRPr lang="en-US" sz="2700" b="1" dirty="0">
              <a:latin typeface="Times New Roman" pitchFamily="18" charset="0"/>
              <a:cs typeface="Times New Roman" pitchFamily="18" charset="0"/>
            </a:endParaRPr>
          </a:p>
          <a:p>
            <a:pPr lvl="1"/>
            <a:r>
              <a:rPr lang="en-US" sz="2700" b="1" dirty="0" err="1" smtClean="0">
                <a:latin typeface="Times New Roman" pitchFamily="18" charset="0"/>
                <a:cs typeface="Times New Roman" pitchFamily="18" charset="0"/>
              </a:rPr>
              <a:t>e.G</a:t>
            </a:r>
            <a:r>
              <a:rPr lang="en-US" sz="2700" b="1" dirty="0" err="1">
                <a:latin typeface="Times New Roman" pitchFamily="18" charset="0"/>
                <a:cs typeface="Times New Roman" pitchFamily="18" charset="0"/>
              </a:rPr>
              <a: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Marglobe</a:t>
            </a:r>
            <a:r>
              <a:rPr lang="en-US" sz="2700" b="1" dirty="0">
                <a:latin typeface="Times New Roman" pitchFamily="18" charset="0"/>
                <a:cs typeface="Times New Roman" pitchFamily="18" charset="0"/>
              </a:rPr>
              <a:t>, moneymaker, better boy, </a:t>
            </a:r>
            <a:r>
              <a:rPr lang="en-US" sz="2700" b="1" dirty="0" err="1">
                <a:latin typeface="Times New Roman" pitchFamily="18" charset="0"/>
                <a:cs typeface="Times New Roman" pitchFamily="18" charset="0"/>
              </a:rPr>
              <a:t>floradel</a:t>
            </a:r>
            <a:r>
              <a:rPr lang="en-US" sz="2700" b="1" dirty="0">
                <a:latin typeface="Times New Roman" pitchFamily="18" charset="0"/>
                <a:cs typeface="Times New Roman" pitchFamily="18" charset="0"/>
              </a:rPr>
              <a:t>, big beef </a:t>
            </a:r>
            <a:r>
              <a:rPr lang="en-US" sz="2700" b="1" dirty="0" err="1">
                <a:latin typeface="Times New Roman" pitchFamily="18" charset="0"/>
                <a:cs typeface="Times New Roman" pitchFamily="18" charset="0"/>
              </a:rPr>
              <a:t>etc</a:t>
            </a:r>
            <a:endParaRPr lang="en-US" sz="2700" b="1" dirty="0">
              <a:latin typeface="Times New Roman" pitchFamily="18" charset="0"/>
              <a:cs typeface="Times New Roman" pitchFamily="18" charset="0"/>
            </a:endParaRPr>
          </a:p>
          <a:p>
            <a:endParaRPr lang="en-US" b="1" i="1" dirty="0" smtClean="0">
              <a:latin typeface="Times New Roman" pitchFamily="18" charset="0"/>
              <a:cs typeface="Times New Roman" pitchFamily="18" charset="0"/>
            </a:endParaRPr>
          </a:p>
          <a:p>
            <a:pPr marL="0" indent="0">
              <a:buNone/>
            </a:pPr>
            <a:endParaRPr lang="en-US" sz="2500" dirty="0" smtClean="0">
              <a:latin typeface="Times New Roman" pitchFamily="18" charset="0"/>
              <a:cs typeface="Times New Roman" pitchFamily="18" charset="0"/>
            </a:endParaRPr>
          </a:p>
          <a:p>
            <a:pPr marL="609600" indent="-609600">
              <a:lnSpc>
                <a:spcPct val="80000"/>
              </a:lnSpc>
              <a:buNone/>
              <a:defRPr/>
            </a:pPr>
            <a:r>
              <a:rPr lang="en-US" sz="2000" dirty="0" smtClean="0"/>
              <a:t>               </a:t>
            </a:r>
            <a:endParaRPr lang="en-US" sz="2500" dirty="0">
              <a:latin typeface="Times New Roman" pitchFamily="18" charset="0"/>
              <a:cs typeface="Times New Roman" pitchFamily="18" charset="0"/>
            </a:endParaRPr>
          </a:p>
          <a:p>
            <a:pPr marL="0" indent="0">
              <a:buNone/>
            </a:pPr>
            <a:endParaRPr lang="en-US" sz="2500" b="1"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83341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Autofit/>
          </a:bodyPr>
          <a:lstStyle/>
          <a:p>
            <a:r>
              <a:rPr lang="en-US" b="1" i="1" dirty="0">
                <a:latin typeface="Times New Roman" pitchFamily="18" charset="0"/>
                <a:cs typeface="Times New Roman" pitchFamily="18" charset="0"/>
              </a:rPr>
              <a:t>Determinate </a:t>
            </a:r>
            <a:r>
              <a:rPr lang="en-US" b="1" dirty="0">
                <a:latin typeface="Times New Roman" pitchFamily="18" charset="0"/>
                <a:cs typeface="Times New Roman" pitchFamily="18" charset="0"/>
              </a:rPr>
              <a:t>(0.9 - 1.2m)</a:t>
            </a:r>
            <a:endParaRPr lang="en-US" dirty="0">
              <a:latin typeface="Times New Roman" pitchFamily="18" charset="0"/>
              <a:cs typeface="Times New Roman" pitchFamily="18" charset="0"/>
            </a:endParaRPr>
          </a:p>
          <a:p>
            <a:pPr lvl="1"/>
            <a:r>
              <a:rPr lang="en-US" sz="2700" dirty="0">
                <a:latin typeface="Times New Roman" pitchFamily="18" charset="0"/>
                <a:cs typeface="Times New Roman" pitchFamily="18" charset="0"/>
              </a:rPr>
              <a:t>Bush, compact like, short  and fruit mature in a relatively short time as compared to indeterminate ones. </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The </a:t>
            </a:r>
            <a:r>
              <a:rPr lang="en-US" sz="2700" dirty="0">
                <a:latin typeface="Times New Roman" pitchFamily="18" charset="0"/>
                <a:cs typeface="Times New Roman" pitchFamily="18" charset="0"/>
              </a:rPr>
              <a:t>growing point in the axil of the last-formed leaf transforms into a flower cluster, after which vegetative growth on that stein ceases (stop growing after flowering)</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Flower </a:t>
            </a:r>
            <a:r>
              <a:rPr lang="en-US" sz="2700" dirty="0">
                <a:latin typeface="Times New Roman" pitchFamily="18" charset="0"/>
                <a:cs typeface="Times New Roman" pitchFamily="18" charset="0"/>
              </a:rPr>
              <a:t>clusters are formed about every two leaves. </a:t>
            </a:r>
          </a:p>
          <a:p>
            <a:pPr lvl="1">
              <a:buNone/>
            </a:pPr>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They </a:t>
            </a:r>
            <a:r>
              <a:rPr lang="en-US" sz="2700" dirty="0">
                <a:latin typeface="Times New Roman" pitchFamily="18" charset="0"/>
                <a:cs typeface="Times New Roman" pitchFamily="18" charset="0"/>
              </a:rPr>
              <a:t>have a relatively concentrated fruit set; 3-8 fruits produced per cluster</a:t>
            </a:r>
          </a:p>
          <a:p>
            <a:pPr marL="0" indent="0">
              <a:buNone/>
            </a:pPr>
            <a:endParaRPr lang="en-US" b="1" i="1" dirty="0" smtClean="0">
              <a:latin typeface="Times New Roman" pitchFamily="18" charset="0"/>
              <a:cs typeface="Times New Roman" pitchFamily="18" charset="0"/>
            </a:endParaRPr>
          </a:p>
          <a:p>
            <a:pPr marL="609600" indent="-609600">
              <a:lnSpc>
                <a:spcPct val="80000"/>
              </a:lnSpc>
              <a:buNone/>
              <a:defRPr/>
            </a:pPr>
            <a:r>
              <a:rPr lang="en-US" sz="2000" dirty="0" smtClean="0"/>
              <a:t>               </a:t>
            </a:r>
            <a:endParaRPr lang="en-US" sz="2500" dirty="0">
              <a:latin typeface="Times New Roman" pitchFamily="18" charset="0"/>
              <a:cs typeface="Times New Roman" pitchFamily="18" charset="0"/>
            </a:endParaRPr>
          </a:p>
          <a:p>
            <a:pPr marL="0" indent="0">
              <a:buNone/>
            </a:pPr>
            <a:endParaRPr lang="en-US" sz="2500" b="1"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79095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629400"/>
          </a:xfrm>
        </p:spPr>
        <p:txBody>
          <a:bodyPr>
            <a:noAutofit/>
          </a:bodyPr>
          <a:lstStyle/>
          <a:p>
            <a:pPr lvl="1"/>
            <a:r>
              <a:rPr lang="en-US" sz="2700" dirty="0" smtClean="0">
                <a:latin typeface="Times New Roman" pitchFamily="18" charset="0"/>
                <a:cs typeface="Times New Roman" pitchFamily="18" charset="0"/>
              </a:rPr>
              <a:t>It </a:t>
            </a:r>
            <a:r>
              <a:rPr lang="en-US" sz="2700" dirty="0">
                <a:latin typeface="Times New Roman" pitchFamily="18" charset="0"/>
                <a:cs typeface="Times New Roman" pitchFamily="18" charset="0"/>
              </a:rPr>
              <a:t>is favorable for concentrated fruits production for early market (b/c fruits ripen much faster and uniformly) and are suitable for processing industries (b/c of having high TSS)</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Are </a:t>
            </a:r>
            <a:r>
              <a:rPr lang="en-US" sz="2700" dirty="0">
                <a:latin typeface="Times New Roman" pitchFamily="18" charset="0"/>
                <a:cs typeface="Times New Roman" pitchFamily="18" charset="0"/>
              </a:rPr>
              <a:t>not heavily pruned  </a:t>
            </a:r>
            <a:endParaRPr lang="en-US" sz="2700" dirty="0" smtClean="0">
              <a:latin typeface="Times New Roman" pitchFamily="18" charset="0"/>
              <a:cs typeface="Times New Roman" pitchFamily="18" charset="0"/>
            </a:endParaRPr>
          </a:p>
          <a:p>
            <a:pPr lvl="1"/>
            <a:endParaRPr lang="en-US" sz="2700" dirty="0">
              <a:latin typeface="Times New Roman" pitchFamily="18" charset="0"/>
              <a:cs typeface="Times New Roman" pitchFamily="18" charset="0"/>
            </a:endParaRPr>
          </a:p>
          <a:p>
            <a:pPr lvl="1"/>
            <a:r>
              <a:rPr lang="en-US" sz="2700" dirty="0" err="1" smtClean="0">
                <a:latin typeface="Times New Roman" pitchFamily="18" charset="0"/>
                <a:cs typeface="Times New Roman" pitchFamily="18" charset="0"/>
              </a:rPr>
              <a:t>e.G</a:t>
            </a:r>
            <a:r>
              <a:rPr lang="en-US" sz="2700" dirty="0" err="1">
                <a:latin typeface="Times New Roman" pitchFamily="18" charset="0"/>
                <a:cs typeface="Times New Roman" pitchFamily="18" charset="0"/>
              </a:rPr>
              <a:t>.</a:t>
            </a:r>
            <a:r>
              <a:rPr lang="en-US" sz="2700" dirty="0">
                <a:latin typeface="Times New Roman" pitchFamily="18" charset="0"/>
                <a:cs typeface="Times New Roman" pitchFamily="18" charset="0"/>
              </a:rPr>
              <a:t> Roma VF, </a:t>
            </a:r>
            <a:r>
              <a:rPr lang="en-US" sz="2700" dirty="0" err="1">
                <a:latin typeface="Times New Roman" pitchFamily="18" charset="0"/>
                <a:cs typeface="Times New Roman" pitchFamily="18" charset="0"/>
              </a:rPr>
              <a:t>napoli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ventura</a:t>
            </a:r>
            <a:r>
              <a:rPr lang="en-US" sz="2700" dirty="0">
                <a:latin typeface="Times New Roman" pitchFamily="18" charset="0"/>
                <a:cs typeface="Times New Roman" pitchFamily="18" charset="0"/>
              </a:rPr>
              <a:t>, celebrity, mountain pride, </a:t>
            </a:r>
            <a:r>
              <a:rPr lang="en-US" sz="2700" dirty="0" err="1">
                <a:latin typeface="Times New Roman" pitchFamily="18" charset="0"/>
                <a:cs typeface="Times New Roman" pitchFamily="18" charset="0"/>
              </a:rPr>
              <a:t>pearson</a:t>
            </a:r>
            <a:r>
              <a:rPr lang="en-US" sz="2700" dirty="0">
                <a:latin typeface="Times New Roman" pitchFamily="18" charset="0"/>
                <a:cs typeface="Times New Roman" pitchFamily="18" charset="0"/>
              </a:rPr>
              <a:t> and </a:t>
            </a:r>
            <a:r>
              <a:rPr lang="en-US" sz="2700" dirty="0" smtClean="0">
                <a:latin typeface="Times New Roman" pitchFamily="18" charset="0"/>
                <a:cs typeface="Times New Roman" pitchFamily="18" charset="0"/>
              </a:rPr>
              <a:t>others). Stacking </a:t>
            </a:r>
            <a:r>
              <a:rPr lang="en-US" sz="2700" dirty="0">
                <a:latin typeface="Times New Roman" pitchFamily="18" charset="0"/>
                <a:cs typeface="Times New Roman" pitchFamily="18" charset="0"/>
              </a:rPr>
              <a:t>to support the plant may not be necessary </a:t>
            </a:r>
          </a:p>
          <a:p>
            <a:pPr marL="609600" indent="-609600">
              <a:lnSpc>
                <a:spcPct val="80000"/>
              </a:lnSpc>
              <a:buNone/>
              <a:defRPr/>
            </a:pPr>
            <a:endParaRPr lang="en-US" b="1" i="1" dirty="0">
              <a:latin typeface="Times New Roman" pitchFamily="18" charset="0"/>
              <a:cs typeface="Times New Roman" pitchFamily="18" charset="0"/>
            </a:endParaRPr>
          </a:p>
          <a:p>
            <a:pPr>
              <a:lnSpc>
                <a:spcPct val="80000"/>
              </a:lnSpc>
              <a:defRPr/>
            </a:pPr>
            <a:r>
              <a:rPr lang="en-US" sz="2800" dirty="0" smtClean="0"/>
              <a:t> </a:t>
            </a:r>
            <a:r>
              <a:rPr lang="en-US" sz="2800" b="1" dirty="0">
                <a:latin typeface="Times New Roman" pitchFamily="18" charset="0"/>
                <a:cs typeface="Times New Roman" pitchFamily="18" charset="0"/>
              </a:rPr>
              <a:t>Semi-determinate- </a:t>
            </a:r>
            <a:endParaRPr lang="en-US" sz="2800" b="1" dirty="0" smtClean="0">
              <a:latin typeface="Times New Roman" pitchFamily="18" charset="0"/>
              <a:cs typeface="Times New Roman" pitchFamily="18" charset="0"/>
            </a:endParaRPr>
          </a:p>
          <a:p>
            <a:pPr lvl="2">
              <a:lnSpc>
                <a:spcPct val="80000"/>
              </a:lnSpc>
              <a:defRPr/>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height is found b/n the two types</a:t>
            </a:r>
          </a:p>
          <a:p>
            <a:pPr marL="609600" indent="-609600">
              <a:lnSpc>
                <a:spcPct val="80000"/>
              </a:lnSpc>
              <a:buNone/>
              <a:defRPr/>
            </a:pPr>
            <a:endParaRPr lang="en-US" sz="2500" dirty="0">
              <a:latin typeface="Times New Roman" pitchFamily="18" charset="0"/>
              <a:cs typeface="Times New Roman" pitchFamily="18" charset="0"/>
            </a:endParaRPr>
          </a:p>
          <a:p>
            <a:pPr marL="0" indent="0">
              <a:buNone/>
            </a:pPr>
            <a:endParaRPr lang="en-US" sz="2500" b="1"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01522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400800"/>
          </a:xfrm>
        </p:spPr>
        <p:txBody>
          <a:bodyPr>
            <a:normAutofit/>
          </a:bodyPr>
          <a:lstStyle/>
          <a:p>
            <a:pPr marL="0" indent="0" algn="ctr">
              <a:buNone/>
            </a:pPr>
            <a:r>
              <a:rPr lang="en-US" sz="3600" b="1" dirty="0">
                <a:latin typeface="Times New Roman" pitchFamily="18" charset="0"/>
                <a:cs typeface="Times New Roman" pitchFamily="18" charset="0"/>
              </a:rPr>
              <a:t>A</a:t>
            </a:r>
            <a:r>
              <a:rPr lang="en-US" sz="4400" b="1" dirty="0">
                <a:latin typeface="Times New Roman" pitchFamily="18" charset="0"/>
                <a:cs typeface="Times New Roman" pitchFamily="18" charset="0"/>
              </a:rPr>
              <a:t>. </a:t>
            </a:r>
            <a:r>
              <a:rPr lang="en-US" sz="3600" b="1" dirty="0">
                <a:latin typeface="Times New Roman" pitchFamily="18" charset="0"/>
                <a:cs typeface="Times New Roman" pitchFamily="18" charset="0"/>
              </a:rPr>
              <a:t>Tomato (</a:t>
            </a:r>
            <a:r>
              <a:rPr lang="en-US" sz="3600" i="1" dirty="0" err="1">
                <a:latin typeface="Times New Roman" pitchFamily="18" charset="0"/>
                <a:cs typeface="Times New Roman" pitchFamily="18" charset="0"/>
              </a:rPr>
              <a:t>Lycopersicon</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esculentum</a:t>
            </a:r>
            <a:r>
              <a:rPr lang="en-US" sz="3600" i="1" dirty="0">
                <a:latin typeface="Times New Roman" pitchFamily="18" charset="0"/>
                <a:cs typeface="Times New Roman" pitchFamily="18" charset="0"/>
              </a:rPr>
              <a:t> </a:t>
            </a:r>
            <a:r>
              <a:rPr lang="en-US" sz="3600" dirty="0">
                <a:latin typeface="Times New Roman" pitchFamily="18" charset="0"/>
                <a:cs typeface="Times New Roman" pitchFamily="18" charset="0"/>
              </a:rPr>
              <a:t> Mill)</a:t>
            </a:r>
            <a:endParaRPr lang="en-US" sz="3600" b="1" dirty="0">
              <a:latin typeface="Times New Roman" pitchFamily="18" charset="0"/>
              <a:cs typeface="Times New Roman" pitchFamily="18" charset="0"/>
            </a:endParaRPr>
          </a:p>
          <a:p>
            <a:pPr marL="0" indent="0">
              <a:buNone/>
            </a:pPr>
            <a:endParaRPr lang="en-US" sz="2800" b="1" dirty="0">
              <a:latin typeface="Times New Roman" pitchFamily="18" charset="0"/>
              <a:cs typeface="Times New Roman" pitchFamily="18" charset="0"/>
            </a:endParaRPr>
          </a:p>
          <a:p>
            <a:pPr marL="0" indent="0">
              <a:buNone/>
            </a:pPr>
            <a:r>
              <a:rPr lang="en-US" sz="2800" b="1" dirty="0">
                <a:latin typeface="Times New Roman" pitchFamily="18" charset="0"/>
                <a:cs typeface="Times New Roman" pitchFamily="18" charset="0"/>
              </a:rPr>
              <a:t>Origin, Taxonomy and Botany </a:t>
            </a:r>
            <a:endParaRPr lang="en-US" sz="2800" dirty="0">
              <a:latin typeface="Times New Roman" pitchFamily="18" charset="0"/>
              <a:cs typeface="Times New Roman" pitchFamily="18" charset="0"/>
            </a:endParaRPr>
          </a:p>
          <a:p>
            <a:pPr lvl="0"/>
            <a:r>
              <a:rPr lang="en-US" sz="2700" dirty="0">
                <a:latin typeface="Times New Roman" pitchFamily="18" charset="0"/>
                <a:cs typeface="Times New Roman" pitchFamily="18" charset="0"/>
              </a:rPr>
              <a:t>Originated in</a:t>
            </a:r>
            <a:r>
              <a:rPr lang="en-US" sz="2700" b="1" dirty="0">
                <a:latin typeface="Times New Roman" pitchFamily="18" charset="0"/>
                <a:cs typeface="Times New Roman" pitchFamily="18" charset="0"/>
              </a:rPr>
              <a:t> </a:t>
            </a:r>
            <a:r>
              <a:rPr lang="en-US" sz="2700" dirty="0">
                <a:latin typeface="Times New Roman" pitchFamily="18" charset="0"/>
                <a:cs typeface="Times New Roman" pitchFamily="18" charset="0"/>
              </a:rPr>
              <a:t>Peru, Ecuador or Bolivia (South America)</a:t>
            </a:r>
          </a:p>
          <a:p>
            <a:endParaRPr lang="en-US" sz="2700" dirty="0" smtClean="0">
              <a:latin typeface="Times New Roman" pitchFamily="18" charset="0"/>
              <a:cs typeface="Times New Roman" pitchFamily="18" charset="0"/>
            </a:endParaRPr>
          </a:p>
          <a:p>
            <a:r>
              <a:rPr lang="en-US" sz="2700" dirty="0" smtClean="0">
                <a:latin typeface="Times New Roman" pitchFamily="18" charset="0"/>
                <a:cs typeface="Times New Roman" pitchFamily="18" charset="0"/>
              </a:rPr>
              <a:t>Belongs </a:t>
            </a:r>
            <a:r>
              <a:rPr lang="en-US" sz="2700" dirty="0">
                <a:latin typeface="Times New Roman" pitchFamily="18" charset="0"/>
                <a:cs typeface="Times New Roman" pitchFamily="18" charset="0"/>
              </a:rPr>
              <a:t>to the family: - </a:t>
            </a:r>
            <a:r>
              <a:rPr lang="en-US" sz="2700" i="1" dirty="0" err="1">
                <a:latin typeface="Times New Roman" pitchFamily="18" charset="0"/>
                <a:cs typeface="Times New Roman" pitchFamily="18" charset="0"/>
              </a:rPr>
              <a:t>Solanaceae</a:t>
            </a:r>
            <a:r>
              <a:rPr lang="en-US" sz="2700" dirty="0">
                <a:latin typeface="Times New Roman" pitchFamily="18" charset="0"/>
                <a:cs typeface="Times New Roman" pitchFamily="18" charset="0"/>
              </a:rPr>
              <a:t> (night shade family), Genus: - </a:t>
            </a:r>
            <a:r>
              <a:rPr lang="en-US" sz="2700" i="1" dirty="0" err="1">
                <a:latin typeface="Times New Roman" pitchFamily="18" charset="0"/>
                <a:cs typeface="Times New Roman" pitchFamily="18" charset="0"/>
              </a:rPr>
              <a:t>lycopersicon</a:t>
            </a:r>
            <a:r>
              <a:rPr lang="en-US" sz="2700" i="1" dirty="0">
                <a:latin typeface="Times New Roman" pitchFamily="18" charset="0"/>
                <a:cs typeface="Times New Roman" pitchFamily="18" charset="0"/>
              </a:rPr>
              <a:t>, and </a:t>
            </a:r>
            <a:r>
              <a:rPr lang="en-US" sz="2700" dirty="0">
                <a:latin typeface="Times New Roman" pitchFamily="18" charset="0"/>
                <a:cs typeface="Times New Roman" pitchFamily="18" charset="0"/>
              </a:rPr>
              <a:t>species</a:t>
            </a:r>
            <a:r>
              <a:rPr lang="en-US" sz="2700" i="1" dirty="0">
                <a:latin typeface="Times New Roman" pitchFamily="18" charset="0"/>
                <a:cs typeface="Times New Roman" pitchFamily="18" charset="0"/>
              </a:rPr>
              <a:t>: </a:t>
            </a:r>
            <a:r>
              <a:rPr lang="en-US" sz="2700" i="1" dirty="0" err="1" smtClean="0">
                <a:latin typeface="Times New Roman" pitchFamily="18" charset="0"/>
                <a:cs typeface="Times New Roman" pitchFamily="18" charset="0"/>
              </a:rPr>
              <a:t>esculentum</a:t>
            </a:r>
            <a:endParaRPr lang="en-US" sz="2700" i="1" dirty="0" smtClean="0">
              <a:latin typeface="Times New Roman" pitchFamily="18" charset="0"/>
              <a:cs typeface="Times New Roman" pitchFamily="18" charset="0"/>
            </a:endParaRPr>
          </a:p>
          <a:p>
            <a:pPr marL="0" indent="0">
              <a:buNone/>
            </a:pPr>
            <a:endParaRPr lang="en-US" sz="2700" dirty="0">
              <a:latin typeface="Times New Roman" pitchFamily="18" charset="0"/>
              <a:cs typeface="Times New Roman" pitchFamily="18" charset="0"/>
            </a:endParaRPr>
          </a:p>
          <a:p>
            <a:r>
              <a:rPr lang="en-US" sz="2700" dirty="0">
                <a:latin typeface="Times New Roman" pitchFamily="18" charset="0"/>
                <a:cs typeface="Times New Roman" pitchFamily="18" charset="0"/>
              </a:rPr>
              <a:t>The tomato cultivars currently produced in Ethiopia vary in growth habit such as determinate (0.9 - 1.2 m), semi-determinate and indeterminate (2.1 -4.5 m)</a:t>
            </a:r>
          </a:p>
          <a:p>
            <a:pPr>
              <a:lnSpc>
                <a:spcPct val="120000"/>
              </a:lnSpc>
              <a:buClr>
                <a:srgbClr val="00B050"/>
              </a:buClr>
            </a:pPr>
            <a:endParaRPr lang="en-US" sz="2600" dirty="0" smtClean="0">
              <a:latin typeface="Times New Roman" pitchFamily="18" charset="0"/>
              <a:cs typeface="Times New Roman" pitchFamily="18" charset="0"/>
            </a:endParaRPr>
          </a:p>
          <a:p>
            <a:endParaRPr lang="en-US" sz="2700" dirty="0" smtClean="0">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1535173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7848600"/>
          </a:xfrm>
        </p:spPr>
        <p:txBody>
          <a:bodyPr>
            <a:normAutofit/>
          </a:bodyPr>
          <a:lstStyle/>
          <a:p>
            <a:pPr marL="0" indent="0">
              <a:buNone/>
            </a:pPr>
            <a:r>
              <a:rPr lang="en-US" b="1" dirty="0">
                <a:latin typeface="Times New Roman" pitchFamily="18" charset="0"/>
                <a:cs typeface="Times New Roman" pitchFamily="18" charset="0"/>
              </a:rPr>
              <a:t>Climatic and soil requirements </a:t>
            </a:r>
            <a:endParaRPr lang="en-US" dirty="0">
              <a:latin typeface="Times New Roman" pitchFamily="18" charset="0"/>
              <a:cs typeface="Times New Roman" pitchFamily="18" charset="0"/>
            </a:endParaRPr>
          </a:p>
          <a:p>
            <a:r>
              <a:rPr lang="en-US" sz="2700" dirty="0">
                <a:latin typeface="Times New Roman" pitchFamily="18" charset="0"/>
                <a:cs typeface="Times New Roman" pitchFamily="18" charset="0"/>
              </a:rPr>
              <a:t>The tomato is a </a:t>
            </a:r>
            <a:r>
              <a:rPr lang="en-US" sz="2700" b="1" dirty="0">
                <a:latin typeface="Times New Roman" pitchFamily="18" charset="0"/>
                <a:cs typeface="Times New Roman" pitchFamily="18" charset="0"/>
              </a:rPr>
              <a:t>warm-season </a:t>
            </a:r>
            <a:r>
              <a:rPr lang="en-US" sz="2700" dirty="0">
                <a:latin typeface="Times New Roman" pitchFamily="18" charset="0"/>
                <a:cs typeface="Times New Roman" pitchFamily="18" charset="0"/>
              </a:rPr>
              <a:t>crop. </a:t>
            </a:r>
            <a:endParaRPr lang="en-US" sz="2700" dirty="0" smtClean="0">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r>
              <a:rPr lang="en-US" sz="2700" dirty="0" smtClean="0">
                <a:latin typeface="Times New Roman" pitchFamily="18" charset="0"/>
                <a:cs typeface="Times New Roman" pitchFamily="18" charset="0"/>
              </a:rPr>
              <a:t>It </a:t>
            </a:r>
            <a:r>
              <a:rPr lang="en-US" sz="2700" dirty="0">
                <a:latin typeface="Times New Roman" pitchFamily="18" charset="0"/>
                <a:cs typeface="Times New Roman" pitchFamily="18" charset="0"/>
              </a:rPr>
              <a:t>requires </a:t>
            </a:r>
            <a:r>
              <a:rPr lang="en-US" sz="2700" b="1" dirty="0">
                <a:latin typeface="Times New Roman" pitchFamily="18" charset="0"/>
                <a:cs typeface="Times New Roman" pitchFamily="18" charset="0"/>
              </a:rPr>
              <a:t>dry climate </a:t>
            </a:r>
            <a:r>
              <a:rPr lang="en-US" sz="2700" dirty="0">
                <a:latin typeface="Times New Roman" pitchFamily="18" charset="0"/>
                <a:cs typeface="Times New Roman" pitchFamily="18" charset="0"/>
              </a:rPr>
              <a:t>for high yield and premium quality. </a:t>
            </a:r>
          </a:p>
          <a:p>
            <a:endParaRPr lang="en-US" sz="2700" dirty="0" smtClean="0">
              <a:latin typeface="Times New Roman" pitchFamily="18" charset="0"/>
              <a:cs typeface="Times New Roman" pitchFamily="18" charset="0"/>
            </a:endParaRPr>
          </a:p>
          <a:p>
            <a:r>
              <a:rPr lang="en-US" sz="2700" dirty="0" smtClean="0">
                <a:latin typeface="Times New Roman" pitchFamily="18" charset="0"/>
                <a:cs typeface="Times New Roman" pitchFamily="18" charset="0"/>
              </a:rPr>
              <a:t>Rain </a:t>
            </a:r>
            <a:r>
              <a:rPr lang="en-US" sz="2700" dirty="0">
                <a:latin typeface="Times New Roman" pitchFamily="18" charset="0"/>
                <a:cs typeface="Times New Roman" pitchFamily="18" charset="0"/>
              </a:rPr>
              <a:t>free, clean dry warm conditions </a:t>
            </a:r>
            <a:r>
              <a:rPr lang="en-US" sz="2700" dirty="0" smtClean="0">
                <a:latin typeface="Times New Roman" pitchFamily="18" charset="0"/>
                <a:cs typeface="Times New Roman" pitchFamily="18" charset="0"/>
              </a:rPr>
              <a:t>&amp; </a:t>
            </a:r>
            <a:r>
              <a:rPr lang="en-US" sz="2700" dirty="0">
                <a:latin typeface="Times New Roman" pitchFamily="18" charset="0"/>
                <a:cs typeface="Times New Roman" pitchFamily="18" charset="0"/>
              </a:rPr>
              <a:t>moderately uniform T°C</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are favorable for high fruit set, clean fruits, less disease incidence </a:t>
            </a:r>
            <a:r>
              <a:rPr lang="en-US" sz="2700" dirty="0" smtClean="0">
                <a:latin typeface="Times New Roman" pitchFamily="18" charset="0"/>
                <a:cs typeface="Times New Roman" pitchFamily="18" charset="0"/>
              </a:rPr>
              <a:t>&amp; </a:t>
            </a:r>
            <a:r>
              <a:rPr lang="en-US" sz="2700" dirty="0">
                <a:latin typeface="Times New Roman" pitchFamily="18" charset="0"/>
                <a:cs typeface="Times New Roman" pitchFamily="18" charset="0"/>
              </a:rPr>
              <a:t>for high quality fruit production. </a:t>
            </a:r>
          </a:p>
          <a:p>
            <a:endParaRPr lang="en-US" sz="2700" dirty="0">
              <a:latin typeface="Times New Roman" pitchFamily="18" charset="0"/>
              <a:cs typeface="Times New Roman" pitchFamily="18" charset="0"/>
            </a:endParaRPr>
          </a:p>
          <a:p>
            <a:pPr>
              <a:buClr>
                <a:srgbClr val="00B050"/>
              </a:buClr>
              <a:buFont typeface="Wingdings" pitchFamily="2" charset="2"/>
              <a:buChar char="Ø"/>
            </a:pPr>
            <a:r>
              <a:rPr lang="en-US" sz="2700" b="1" dirty="0">
                <a:latin typeface="Times New Roman" pitchFamily="18" charset="0"/>
                <a:cs typeface="Times New Roman" pitchFamily="18" charset="0"/>
              </a:rPr>
              <a:t>Temperature</a:t>
            </a:r>
          </a:p>
          <a:p>
            <a:pPr lvl="1">
              <a:buClr>
                <a:srgbClr val="00B050"/>
              </a:buClr>
              <a:buFont typeface="Wingdings" pitchFamily="2" charset="2"/>
              <a:buChar char="§"/>
            </a:pPr>
            <a:r>
              <a:rPr lang="en-US" sz="2700" dirty="0">
                <a:latin typeface="Times New Roman" pitchFamily="18" charset="0"/>
                <a:cs typeface="Times New Roman" pitchFamily="18" charset="0"/>
              </a:rPr>
              <a:t>Fruit setting may not occur if the T°C</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is too high or too low if its happens </a:t>
            </a:r>
            <a:r>
              <a:rPr lang="en-US" sz="2700" b="1" dirty="0">
                <a:latin typeface="Times New Roman" pitchFamily="18" charset="0"/>
                <a:cs typeface="Times New Roman" pitchFamily="18" charset="0"/>
              </a:rPr>
              <a:t>during flowering pollen production time (production is to low)</a:t>
            </a:r>
          </a:p>
          <a:p>
            <a:pPr marL="0" indent="0">
              <a:buNone/>
            </a:pPr>
            <a:endParaRPr lang="en-US" sz="2500" b="1"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2493542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7620000"/>
          </a:xfrm>
        </p:spPr>
        <p:txBody>
          <a:bodyPr>
            <a:normAutofit lnSpcReduction="10000"/>
          </a:bodyPr>
          <a:lstStyle/>
          <a:p>
            <a:pPr lvl="1">
              <a:buClr>
                <a:srgbClr val="00B050"/>
              </a:buClr>
              <a:buFont typeface="Wingdings" pitchFamily="2" charset="2"/>
              <a:buChar char="§"/>
            </a:pPr>
            <a:r>
              <a:rPr lang="en-US" sz="2700" dirty="0">
                <a:latin typeface="Times New Roman" pitchFamily="18" charset="0"/>
                <a:cs typeface="Times New Roman" pitchFamily="18" charset="0"/>
              </a:rPr>
              <a:t>Comparatively cool nights with T°C of 15-20°C</a:t>
            </a:r>
            <a:r>
              <a:rPr lang="en-US" sz="2700" i="1" dirty="0">
                <a:latin typeface="Times New Roman" pitchFamily="18" charset="0"/>
                <a:cs typeface="Times New Roman" pitchFamily="18" charset="0"/>
              </a:rPr>
              <a:t> </a:t>
            </a:r>
            <a:r>
              <a:rPr lang="en-US" sz="2700" dirty="0">
                <a:latin typeface="Times New Roman" pitchFamily="18" charset="0"/>
                <a:cs typeface="Times New Roman" pitchFamily="18" charset="0"/>
              </a:rPr>
              <a:t>&amp; warm day T°C b/n 21 and 24°C are best for optimum yields. </a:t>
            </a:r>
          </a:p>
          <a:p>
            <a:pPr lvl="1">
              <a:buClr>
                <a:srgbClr val="00B050"/>
              </a:buClr>
              <a:buFont typeface="Wingdings" pitchFamily="2" charset="2"/>
              <a:buChar char="§"/>
            </a:pPr>
            <a:endParaRPr lang="en-US" sz="2700" dirty="0" smtClean="0">
              <a:latin typeface="Times New Roman" pitchFamily="18" charset="0"/>
              <a:cs typeface="Times New Roman" pitchFamily="18" charset="0"/>
            </a:endParaRPr>
          </a:p>
          <a:p>
            <a:pPr lvl="1">
              <a:buClr>
                <a:srgbClr val="00B050"/>
              </a:buClr>
              <a:buFont typeface="Wingdings" pitchFamily="2" charset="2"/>
              <a:buChar char="§"/>
            </a:pPr>
            <a:r>
              <a:rPr lang="en-US" sz="2700" dirty="0" smtClean="0">
                <a:latin typeface="Times New Roman" pitchFamily="18" charset="0"/>
                <a:cs typeface="Times New Roman" pitchFamily="18" charset="0"/>
              </a:rPr>
              <a:t>Plant </a:t>
            </a:r>
            <a:r>
              <a:rPr lang="en-US" sz="2700" dirty="0">
                <a:latin typeface="Times New Roman" pitchFamily="18" charset="0"/>
                <a:cs typeface="Times New Roman" pitchFamily="18" charset="0"/>
              </a:rPr>
              <a:t>tissues are damaged below 10</a:t>
            </a:r>
            <a:r>
              <a:rPr lang="en-US" sz="2700" baseline="30000" dirty="0">
                <a:latin typeface="Times New Roman" pitchFamily="18" charset="0"/>
                <a:cs typeface="Times New Roman" pitchFamily="18" charset="0"/>
              </a:rPr>
              <a:t> </a:t>
            </a:r>
            <a:r>
              <a:rPr lang="en-US" sz="2700" baseline="30000" dirty="0" err="1">
                <a:latin typeface="Times New Roman" pitchFamily="18" charset="0"/>
                <a:cs typeface="Times New Roman" pitchFamily="18" charset="0"/>
              </a:rPr>
              <a:t>o</a:t>
            </a:r>
            <a:r>
              <a:rPr lang="en-US" sz="2700" dirty="0" err="1">
                <a:latin typeface="Times New Roman" pitchFamily="18" charset="0"/>
                <a:cs typeface="Times New Roman" pitchFamily="18" charset="0"/>
              </a:rPr>
              <a:t>C</a:t>
            </a:r>
            <a:r>
              <a:rPr lang="en-US" sz="2700" dirty="0">
                <a:latin typeface="Times New Roman" pitchFamily="18" charset="0"/>
                <a:cs typeface="Times New Roman" pitchFamily="18" charset="0"/>
              </a:rPr>
              <a:t> and above 38</a:t>
            </a:r>
            <a:r>
              <a:rPr lang="en-US" sz="2700" baseline="30000" dirty="0">
                <a:latin typeface="Times New Roman" pitchFamily="18" charset="0"/>
                <a:cs typeface="Times New Roman" pitchFamily="18" charset="0"/>
              </a:rPr>
              <a:t> </a:t>
            </a:r>
            <a:r>
              <a:rPr lang="en-US" sz="2700" baseline="30000" dirty="0" err="1">
                <a:latin typeface="Times New Roman" pitchFamily="18" charset="0"/>
                <a:cs typeface="Times New Roman" pitchFamily="18" charset="0"/>
              </a:rPr>
              <a:t>o</a:t>
            </a:r>
            <a:r>
              <a:rPr lang="en-US" sz="2700" dirty="0" err="1">
                <a:latin typeface="Times New Roman" pitchFamily="18" charset="0"/>
                <a:cs typeface="Times New Roman" pitchFamily="18" charset="0"/>
              </a:rPr>
              <a:t>C.</a:t>
            </a:r>
            <a:r>
              <a:rPr lang="en-US" sz="2700" dirty="0">
                <a:latin typeface="Times New Roman" pitchFamily="18" charset="0"/>
                <a:cs typeface="Times New Roman" pitchFamily="18" charset="0"/>
              </a:rPr>
              <a:t> </a:t>
            </a:r>
            <a:endParaRPr lang="en-US" sz="2700" dirty="0" smtClean="0">
              <a:latin typeface="Times New Roman" pitchFamily="18" charset="0"/>
              <a:cs typeface="Times New Roman" pitchFamily="18" charset="0"/>
            </a:endParaRPr>
          </a:p>
          <a:p>
            <a:pPr lvl="1">
              <a:buClr>
                <a:srgbClr val="00B050"/>
              </a:buClr>
              <a:buFont typeface="Wingdings" pitchFamily="2" charset="2"/>
              <a:buChar char="§"/>
            </a:pPr>
            <a:endParaRPr lang="en-US" sz="2700" dirty="0">
              <a:latin typeface="Times New Roman" pitchFamily="18" charset="0"/>
              <a:cs typeface="Times New Roman" pitchFamily="18" charset="0"/>
            </a:endParaRPr>
          </a:p>
          <a:p>
            <a:pPr lvl="1">
              <a:buClr>
                <a:srgbClr val="00B050"/>
              </a:buClr>
              <a:buFont typeface="Wingdings" pitchFamily="2" charset="2"/>
              <a:buChar char="§"/>
            </a:pPr>
            <a:r>
              <a:rPr lang="en-US" sz="2700" dirty="0" smtClean="0">
                <a:latin typeface="Times New Roman" pitchFamily="18" charset="0"/>
                <a:cs typeface="Times New Roman" pitchFamily="18" charset="0"/>
              </a:rPr>
              <a:t>Frost </a:t>
            </a:r>
            <a:r>
              <a:rPr lang="en-US" sz="2700" dirty="0">
                <a:latin typeface="Times New Roman" pitchFamily="18" charset="0"/>
                <a:cs typeface="Times New Roman" pitchFamily="18" charset="0"/>
              </a:rPr>
              <a:t>also will kill the plant.</a:t>
            </a:r>
            <a:r>
              <a:rPr lang="en-US" sz="2700" b="1" dirty="0">
                <a:latin typeface="Times New Roman" pitchFamily="18" charset="0"/>
                <a:cs typeface="Times New Roman" pitchFamily="18" charset="0"/>
              </a:rPr>
              <a:t> </a:t>
            </a:r>
          </a:p>
          <a:p>
            <a:pPr>
              <a:buClr>
                <a:srgbClr val="00B050"/>
              </a:buClr>
              <a:buFont typeface="Wingdings" pitchFamily="2" charset="2"/>
              <a:buChar char="q"/>
            </a:pPr>
            <a:endParaRPr lang="en-US" sz="2700" b="1" dirty="0" smtClean="0">
              <a:latin typeface="Times New Roman" pitchFamily="18" charset="0"/>
              <a:cs typeface="Times New Roman" pitchFamily="18" charset="0"/>
            </a:endParaRPr>
          </a:p>
          <a:p>
            <a:pPr>
              <a:buClr>
                <a:srgbClr val="00B050"/>
              </a:buClr>
              <a:buFont typeface="Wingdings" pitchFamily="2" charset="2"/>
              <a:buChar char="q"/>
            </a:pPr>
            <a:r>
              <a:rPr lang="en-US" sz="2700" b="1" dirty="0" smtClean="0">
                <a:latin typeface="Times New Roman" pitchFamily="18" charset="0"/>
                <a:cs typeface="Times New Roman" pitchFamily="18" charset="0"/>
              </a:rPr>
              <a:t>Light </a:t>
            </a:r>
            <a:r>
              <a:rPr lang="en-US" sz="2700" b="1" dirty="0">
                <a:latin typeface="Times New Roman" pitchFamily="18" charset="0"/>
                <a:cs typeface="Times New Roman" pitchFamily="18" charset="0"/>
              </a:rPr>
              <a:t>requirements </a:t>
            </a:r>
            <a:r>
              <a:rPr lang="en-US" sz="2700" b="1" dirty="0" smtClean="0">
                <a:latin typeface="Times New Roman" pitchFamily="18" charset="0"/>
                <a:cs typeface="Times New Roman" pitchFamily="18" charset="0"/>
              </a:rPr>
              <a:t>– </a:t>
            </a:r>
          </a:p>
          <a:p>
            <a:pPr lvl="1">
              <a:buClr>
                <a:srgbClr val="00B050"/>
              </a:buClr>
            </a:pPr>
            <a:r>
              <a:rPr lang="en-US" sz="2700" dirty="0" smtClean="0">
                <a:latin typeface="Times New Roman" pitchFamily="18" charset="0"/>
                <a:cs typeface="Times New Roman" pitchFamily="18" charset="0"/>
              </a:rPr>
              <a:t>Light </a:t>
            </a:r>
            <a:r>
              <a:rPr lang="en-US" sz="2700" dirty="0">
                <a:latin typeface="Times New Roman" pitchFamily="18" charset="0"/>
                <a:cs typeface="Times New Roman" pitchFamily="18" charset="0"/>
              </a:rPr>
              <a:t>intensity affects the color of </a:t>
            </a:r>
            <a:r>
              <a:rPr lang="en-US" sz="2700" dirty="0" smtClean="0">
                <a:latin typeface="Times New Roman" pitchFamily="18" charset="0"/>
                <a:cs typeface="Times New Roman" pitchFamily="18" charset="0"/>
              </a:rPr>
              <a:t>leaves &amp; fruit &amp; </a:t>
            </a:r>
            <a:r>
              <a:rPr lang="en-US" sz="2700" dirty="0">
                <a:latin typeface="Times New Roman" pitchFamily="18" charset="0"/>
                <a:cs typeface="Times New Roman" pitchFamily="18" charset="0"/>
              </a:rPr>
              <a:t>fruit </a:t>
            </a:r>
            <a:r>
              <a:rPr lang="en-US" sz="2700" dirty="0" smtClean="0">
                <a:latin typeface="Times New Roman" pitchFamily="18" charset="0"/>
                <a:cs typeface="Times New Roman" pitchFamily="18" charset="0"/>
              </a:rPr>
              <a:t>set. It  </a:t>
            </a:r>
            <a:r>
              <a:rPr lang="en-US" sz="2700" dirty="0">
                <a:latin typeface="Times New Roman" pitchFamily="18" charset="0"/>
                <a:cs typeface="Times New Roman" pitchFamily="18" charset="0"/>
              </a:rPr>
              <a:t>is very important in ascorbic acid &amp;</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carotene </a:t>
            </a:r>
            <a:r>
              <a:rPr lang="en-US" sz="2700" dirty="0" smtClean="0">
                <a:latin typeface="Times New Roman" pitchFamily="18" charset="0"/>
                <a:cs typeface="Times New Roman" pitchFamily="18" charset="0"/>
              </a:rPr>
              <a:t>content. </a:t>
            </a:r>
          </a:p>
          <a:p>
            <a:pPr lvl="1">
              <a:buClr>
                <a:srgbClr val="00B050"/>
              </a:buClr>
            </a:pPr>
            <a:endParaRPr lang="en-US" sz="2700" dirty="0" smtClean="0">
              <a:latin typeface="Times New Roman" pitchFamily="18" charset="0"/>
              <a:cs typeface="Times New Roman" pitchFamily="18" charset="0"/>
            </a:endParaRPr>
          </a:p>
          <a:p>
            <a:pPr lvl="1">
              <a:buClr>
                <a:srgbClr val="00B050"/>
              </a:buClr>
            </a:pPr>
            <a:r>
              <a:rPr lang="en-US" sz="2700" dirty="0" smtClean="0">
                <a:latin typeface="Times New Roman" pitchFamily="18" charset="0"/>
                <a:cs typeface="Times New Roman" pitchFamily="18" charset="0"/>
              </a:rPr>
              <a:t>High </a:t>
            </a:r>
            <a:r>
              <a:rPr lang="en-US" sz="2700" dirty="0">
                <a:latin typeface="Times New Roman" pitchFamily="18" charset="0"/>
                <a:cs typeface="Times New Roman" pitchFamily="18" charset="0"/>
              </a:rPr>
              <a:t>light </a:t>
            </a:r>
            <a:r>
              <a:rPr lang="en-US" sz="2700" dirty="0" smtClean="0">
                <a:latin typeface="Times New Roman" pitchFamily="18" charset="0"/>
                <a:cs typeface="Times New Roman" pitchFamily="18" charset="0"/>
              </a:rPr>
              <a:t>intensity accompanied </a:t>
            </a:r>
            <a:r>
              <a:rPr lang="en-US" sz="2700" dirty="0">
                <a:latin typeface="Times New Roman" pitchFamily="18" charset="0"/>
                <a:cs typeface="Times New Roman" pitchFamily="18" charset="0"/>
              </a:rPr>
              <a:t>by </a:t>
            </a:r>
            <a:r>
              <a:rPr lang="en-US" sz="2700" dirty="0" smtClean="0">
                <a:latin typeface="Times New Roman" pitchFamily="18" charset="0"/>
                <a:cs typeface="Times New Roman" pitchFamily="18" charset="0"/>
              </a:rPr>
              <a:t>high T°C</a:t>
            </a:r>
            <a:r>
              <a:rPr lang="en-US" sz="2700" dirty="0">
                <a:latin typeface="Times New Roman" pitchFamily="18" charset="0"/>
                <a:cs typeface="Times New Roman" pitchFamily="18" charset="0"/>
              </a:rPr>
              <a:t> is harmful to fruit set</a:t>
            </a:r>
          </a:p>
          <a:p>
            <a:pPr lvl="0" algn="just">
              <a:buClr>
                <a:srgbClr val="00B050"/>
              </a:buClr>
              <a:buFont typeface="Wingdings" pitchFamily="2" charset="2"/>
              <a:buChar char="q"/>
            </a:pPr>
            <a:endParaRPr lang="en-US" sz="2500" b="1" dirty="0" smtClean="0">
              <a:latin typeface="Times New Roman" pitchFamily="18" charset="0"/>
              <a:cs typeface="Times New Roman" pitchFamily="18" charset="0"/>
            </a:endParaRPr>
          </a:p>
          <a:p>
            <a:pPr marL="0" indent="0">
              <a:buNone/>
            </a:pPr>
            <a:r>
              <a:rPr lang="en-US" dirty="0" smtClean="0"/>
              <a:t>                                                                         </a:t>
            </a:r>
            <a:endParaRPr lang="en-US" dirty="0"/>
          </a:p>
        </p:txBody>
      </p:sp>
    </p:spTree>
    <p:extLst>
      <p:ext uri="{BB962C8B-B14F-4D97-AF65-F5344CB8AC3E}">
        <p14:creationId xmlns:p14="http://schemas.microsoft.com/office/powerpoint/2010/main" xmlns="" val="607527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152400" y="228600"/>
            <a:ext cx="8763000" cy="6477000"/>
          </a:xfrm>
        </p:spPr>
        <p:txBody>
          <a:bodyPr>
            <a:normAutofit/>
          </a:bodyPr>
          <a:lstStyle/>
          <a:p>
            <a:pPr algn="just">
              <a:lnSpc>
                <a:spcPct val="110000"/>
              </a:lnSpc>
              <a:buClr>
                <a:srgbClr val="00B050"/>
              </a:buClr>
              <a:buFont typeface="Wingdings" pitchFamily="2" charset="2"/>
              <a:buChar char="q"/>
            </a:pPr>
            <a:r>
              <a:rPr lang="en-US" b="1" dirty="0">
                <a:latin typeface="Times New Roman" pitchFamily="18" charset="0"/>
                <a:cs typeface="Times New Roman" pitchFamily="18" charset="0"/>
              </a:rPr>
              <a:t>Water and humidity- </a:t>
            </a:r>
            <a:r>
              <a:rPr lang="en-US" sz="2700" dirty="0">
                <a:latin typeface="Times New Roman" pitchFamily="18" charset="0"/>
                <a:cs typeface="Times New Roman" pitchFamily="18" charset="0"/>
              </a:rPr>
              <a:t>water stress and long dry periods will cause: </a:t>
            </a:r>
            <a:endParaRPr lang="en-US" sz="2700" dirty="0" smtClean="0">
              <a:latin typeface="Times New Roman" pitchFamily="18" charset="0"/>
              <a:cs typeface="Times New Roman" pitchFamily="18" charset="0"/>
            </a:endParaRPr>
          </a:p>
          <a:p>
            <a:pPr lvl="2" algn="just">
              <a:lnSpc>
                <a:spcPct val="110000"/>
              </a:lnSpc>
              <a:buClr>
                <a:srgbClr val="00B050"/>
              </a:buClr>
              <a:buFont typeface="Wingdings" pitchFamily="2" charset="2"/>
              <a:buChar char="ü"/>
            </a:pPr>
            <a:r>
              <a:rPr lang="en-US" sz="2700" dirty="0" smtClean="0">
                <a:latin typeface="Times New Roman" pitchFamily="18" charset="0"/>
                <a:cs typeface="Times New Roman" pitchFamily="18" charset="0"/>
              </a:rPr>
              <a:t>Buds </a:t>
            </a:r>
            <a:r>
              <a:rPr lang="en-US" sz="2700" dirty="0">
                <a:latin typeface="Times New Roman" pitchFamily="18" charset="0"/>
                <a:cs typeface="Times New Roman" pitchFamily="18" charset="0"/>
              </a:rPr>
              <a:t>and flowers to drop off and Fruits split</a:t>
            </a:r>
          </a:p>
          <a:p>
            <a:pPr lvl="1" algn="just">
              <a:lnSpc>
                <a:spcPct val="110000"/>
              </a:lnSpc>
              <a:buClr>
                <a:srgbClr val="00B050"/>
              </a:buClr>
              <a:buFont typeface="Wingdings" pitchFamily="2" charset="2"/>
              <a:buChar char="§"/>
            </a:pPr>
            <a:endParaRPr lang="en-US" sz="2700" dirty="0" smtClean="0">
              <a:latin typeface="Times New Roman" pitchFamily="18" charset="0"/>
              <a:cs typeface="Times New Roman" pitchFamily="18" charset="0"/>
            </a:endParaRPr>
          </a:p>
          <a:p>
            <a:pPr lvl="1" algn="just">
              <a:lnSpc>
                <a:spcPct val="110000"/>
              </a:lnSpc>
              <a:buClr>
                <a:srgbClr val="00B050"/>
              </a:buClr>
              <a:buFont typeface="Wingdings" pitchFamily="2" charset="2"/>
              <a:buChar char="§"/>
            </a:pPr>
            <a:r>
              <a:rPr lang="en-US" sz="2700" dirty="0" smtClean="0">
                <a:latin typeface="Times New Roman" pitchFamily="18" charset="0"/>
                <a:cs typeface="Times New Roman" pitchFamily="18" charset="0"/>
              </a:rPr>
              <a:t>Too </a:t>
            </a:r>
            <a:r>
              <a:rPr lang="en-US" sz="2700" dirty="0">
                <a:latin typeface="Times New Roman" pitchFamily="18" charset="0"/>
                <a:cs typeface="Times New Roman" pitchFamily="18" charset="0"/>
              </a:rPr>
              <a:t>heavy </a:t>
            </a:r>
            <a:r>
              <a:rPr lang="en-US" sz="2700" dirty="0" smtClean="0">
                <a:latin typeface="Times New Roman" pitchFamily="18" charset="0"/>
                <a:cs typeface="Times New Roman" pitchFamily="18" charset="0"/>
              </a:rPr>
              <a:t>RF &amp; humidity </a:t>
            </a:r>
            <a:r>
              <a:rPr lang="en-US" sz="2700" dirty="0">
                <a:latin typeface="Times New Roman" pitchFamily="18" charset="0"/>
                <a:cs typeface="Times New Roman" pitchFamily="18" charset="0"/>
              </a:rPr>
              <a:t>increase mold growth </a:t>
            </a:r>
            <a:r>
              <a:rPr lang="en-US" sz="2700" dirty="0" smtClean="0">
                <a:latin typeface="Times New Roman" pitchFamily="18" charset="0"/>
                <a:cs typeface="Times New Roman" pitchFamily="18" charset="0"/>
              </a:rPr>
              <a:t>&amp; </a:t>
            </a:r>
            <a:r>
              <a:rPr lang="en-US" sz="2700" dirty="0">
                <a:latin typeface="Times New Roman" pitchFamily="18" charset="0"/>
                <a:cs typeface="Times New Roman" pitchFamily="18" charset="0"/>
              </a:rPr>
              <a:t>fruit will rot. Cloudy skies will slow down the ripening of tomatoes. </a:t>
            </a:r>
          </a:p>
          <a:p>
            <a:pPr lvl="1" algn="just">
              <a:lnSpc>
                <a:spcPct val="110000"/>
              </a:lnSpc>
              <a:buClr>
                <a:srgbClr val="00B050"/>
              </a:buClr>
              <a:buFont typeface="Wingdings" pitchFamily="2" charset="2"/>
              <a:buChar char="§"/>
            </a:pPr>
            <a:endParaRPr lang="en-US" sz="2700" b="1" dirty="0" smtClean="0">
              <a:latin typeface="Times New Roman" pitchFamily="18" charset="0"/>
              <a:cs typeface="Times New Roman" pitchFamily="18" charset="0"/>
            </a:endParaRPr>
          </a:p>
          <a:p>
            <a:pPr lvl="1" algn="just">
              <a:lnSpc>
                <a:spcPct val="110000"/>
              </a:lnSpc>
              <a:buClr>
                <a:srgbClr val="00B050"/>
              </a:buClr>
              <a:buFont typeface="Wingdings" pitchFamily="2" charset="2"/>
              <a:buChar char="§"/>
            </a:pPr>
            <a:r>
              <a:rPr lang="en-US" sz="2700" b="1" dirty="0" smtClean="0">
                <a:latin typeface="Times New Roman" pitchFamily="18" charset="0"/>
                <a:cs typeface="Times New Roman" pitchFamily="18" charset="0"/>
              </a:rPr>
              <a:t>Tomato </a:t>
            </a:r>
            <a:r>
              <a:rPr lang="en-US" sz="2700" b="1" dirty="0">
                <a:latin typeface="Times New Roman" pitchFamily="18" charset="0"/>
                <a:cs typeface="Times New Roman" pitchFamily="18" charset="0"/>
              </a:rPr>
              <a:t>plant produce large yield under irrigation in semi arid and arid regions </a:t>
            </a:r>
            <a:endParaRPr lang="en-US" sz="2700" b="1" dirty="0" smtClean="0">
              <a:latin typeface="Times New Roman" pitchFamily="18" charset="0"/>
              <a:cs typeface="Times New Roman" pitchFamily="18" charset="0"/>
            </a:endParaRPr>
          </a:p>
          <a:p>
            <a:pPr lvl="1" algn="just">
              <a:lnSpc>
                <a:spcPct val="110000"/>
              </a:lnSpc>
              <a:buClr>
                <a:srgbClr val="00B050"/>
              </a:buClr>
              <a:buFont typeface="Wingdings" pitchFamily="2" charset="2"/>
              <a:buChar char="§"/>
            </a:pPr>
            <a:endParaRPr lang="en-US" sz="2700" b="1" dirty="0">
              <a:latin typeface="Times New Roman" pitchFamily="18" charset="0"/>
              <a:cs typeface="Times New Roman" pitchFamily="18" charset="0"/>
            </a:endParaRPr>
          </a:p>
          <a:p>
            <a:pPr lvl="1" algn="just">
              <a:lnSpc>
                <a:spcPct val="110000"/>
              </a:lnSpc>
              <a:buClr>
                <a:srgbClr val="00B050"/>
              </a:buClr>
              <a:buFont typeface="Wingdings" pitchFamily="2" charset="2"/>
              <a:buChar char="§"/>
            </a:pPr>
            <a:r>
              <a:rPr lang="en-US" sz="2700" b="1" dirty="0" smtClean="0">
                <a:latin typeface="Times New Roman" pitchFamily="18" charset="0"/>
                <a:cs typeface="Times New Roman" pitchFamily="18" charset="0"/>
              </a:rPr>
              <a:t>High </a:t>
            </a:r>
            <a:r>
              <a:rPr lang="en-US" sz="2700" b="1" dirty="0">
                <a:latin typeface="Times New Roman" pitchFamily="18" charset="0"/>
                <a:cs typeface="Times New Roman" pitchFamily="18" charset="0"/>
              </a:rPr>
              <a:t>RH affect pollen dispersal</a:t>
            </a:r>
            <a:endParaRPr lang="en-US" sz="2700" dirty="0">
              <a:latin typeface="Times New Roman" pitchFamily="18" charset="0"/>
              <a:cs typeface="Times New Roman" pitchFamily="18" charset="0"/>
            </a:endParaRPr>
          </a:p>
          <a:p>
            <a:pPr algn="just" eaLnBrk="1" hangingPunct="1">
              <a:lnSpc>
                <a:spcPct val="110000"/>
              </a:lnSpc>
              <a:buClr>
                <a:srgbClr val="00B050"/>
              </a:buClr>
              <a:buFont typeface="Wingdings" pitchFamily="2" charset="2"/>
              <a:buChar char="Ø"/>
            </a:pPr>
            <a:endParaRPr lang="en-US" sz="2700" b="1" dirty="0" smtClean="0">
              <a:latin typeface="Times New Roman" pitchFamily="18" charset="0"/>
              <a:cs typeface="Times New Roman" pitchFamily="18" charset="0"/>
            </a:endParaRPr>
          </a:p>
          <a:p>
            <a:pPr algn="just" eaLnBrk="1" hangingPunct="1">
              <a:lnSpc>
                <a:spcPct val="110000"/>
              </a:lnSpc>
              <a:buClr>
                <a:srgbClr val="00B050"/>
              </a:buClr>
              <a:buFont typeface="Wingdings" pitchFamily="2" charset="2"/>
              <a:buNone/>
            </a:pPr>
            <a:endParaRPr lang="en-US" sz="1200" dirty="0" smtClean="0"/>
          </a:p>
        </p:txBody>
      </p:sp>
      <p:sp>
        <p:nvSpPr>
          <p:cNvPr id="4" name="Rectangle 13"/>
          <p:cNvSpPr>
            <a:spLocks noGrp="1" noChangeArrowheads="1"/>
          </p:cNvSpPr>
          <p:nvPr>
            <p:ph type="sldNum" sz="quarter" idx="12"/>
          </p:nvPr>
        </p:nvSpPr>
        <p:spPr/>
        <p:txBody>
          <a:bodyPr/>
          <a:lstStyle/>
          <a:p>
            <a:pPr>
              <a:defRPr/>
            </a:pPr>
            <a:fld id="{B14FEFEF-7E4A-407A-8450-2486D093972F}" type="slidenum">
              <a:rPr lang="en-US"/>
              <a:pPr>
                <a:defRPr/>
              </a:pPr>
              <a:t>22</a:t>
            </a:fld>
            <a:endParaRPr lang="en-US" dirty="0"/>
          </a:p>
        </p:txBody>
      </p:sp>
    </p:spTree>
    <p:extLst>
      <p:ext uri="{BB962C8B-B14F-4D97-AF65-F5344CB8AC3E}">
        <p14:creationId xmlns:p14="http://schemas.microsoft.com/office/powerpoint/2010/main" xmlns="" val="557928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152400" y="228600"/>
            <a:ext cx="8763000" cy="6629400"/>
          </a:xfrm>
        </p:spPr>
        <p:txBody>
          <a:bodyPr>
            <a:normAutofit/>
          </a:bodyPr>
          <a:lstStyle/>
          <a:p>
            <a:pPr algn="just">
              <a:lnSpc>
                <a:spcPct val="110000"/>
              </a:lnSpc>
              <a:buClr>
                <a:srgbClr val="00B050"/>
              </a:buClr>
              <a:buFont typeface="Wingdings" pitchFamily="2" charset="2"/>
              <a:buChar char="q"/>
            </a:pPr>
            <a:r>
              <a:rPr lang="en-US" sz="2700" b="1" dirty="0">
                <a:latin typeface="Times New Roman" pitchFamily="18" charset="0"/>
                <a:cs typeface="Times New Roman" pitchFamily="18" charset="0"/>
              </a:rPr>
              <a:t>Soil</a:t>
            </a:r>
          </a:p>
          <a:p>
            <a:pPr lvl="1" algn="just">
              <a:lnSpc>
                <a:spcPct val="110000"/>
              </a:lnSpc>
              <a:buClr>
                <a:srgbClr val="00B050"/>
              </a:buClr>
              <a:buFont typeface="Wingdings" pitchFamily="2" charset="2"/>
              <a:buChar char="§"/>
            </a:pPr>
            <a:r>
              <a:rPr lang="en-US" sz="2700" b="1" dirty="0">
                <a:latin typeface="Times New Roman" pitchFamily="18" charset="0"/>
                <a:cs typeface="Times New Roman" pitchFamily="18" charset="0"/>
              </a:rPr>
              <a:t>It prefers deep (15-20cm), well drained, good WHC &amp; free of salt &amp; </a:t>
            </a:r>
            <a:r>
              <a:rPr lang="en-US" sz="2700" dirty="0">
                <a:latin typeface="Times New Roman" pitchFamily="18" charset="0"/>
                <a:cs typeface="Times New Roman" pitchFamily="18" charset="0"/>
              </a:rPr>
              <a:t>sandy loam is considered best</a:t>
            </a:r>
            <a:r>
              <a:rPr lang="en-US" sz="2700" b="1" dirty="0">
                <a:latin typeface="Times New Roman" pitchFamily="18" charset="0"/>
                <a:cs typeface="Times New Roman" pitchFamily="18" charset="0"/>
              </a:rPr>
              <a:t>. </a:t>
            </a:r>
          </a:p>
          <a:p>
            <a:pPr lvl="1" algn="just">
              <a:lnSpc>
                <a:spcPct val="110000"/>
              </a:lnSpc>
              <a:buClr>
                <a:srgbClr val="00B050"/>
              </a:buClr>
              <a:buFont typeface="Wingdings" pitchFamily="2" charset="2"/>
              <a:buChar char="§"/>
            </a:pPr>
            <a:endParaRPr lang="en-US" sz="2700" b="1" dirty="0">
              <a:latin typeface="Times New Roman" pitchFamily="18" charset="0"/>
              <a:cs typeface="Times New Roman" pitchFamily="18" charset="0"/>
            </a:endParaRPr>
          </a:p>
          <a:p>
            <a:pPr lvl="1" algn="just">
              <a:lnSpc>
                <a:spcPct val="110000"/>
              </a:lnSpc>
              <a:buClr>
                <a:srgbClr val="00B050"/>
              </a:buClr>
              <a:buFont typeface="Wingdings" pitchFamily="2" charset="2"/>
              <a:buChar char="§"/>
            </a:pPr>
            <a:r>
              <a:rPr lang="en-US" sz="2700" dirty="0">
                <a:latin typeface="Times New Roman" pitchFamily="18" charset="0"/>
                <a:cs typeface="Times New Roman" pitchFamily="18" charset="0"/>
              </a:rPr>
              <a:t>Tomatoes can be grown on almost all soil types from sandy to heavy clay, at a pH range b/n 5.5-6.5 (slightly acidic) </a:t>
            </a:r>
          </a:p>
          <a:p>
            <a:pPr marL="457200" lvl="1" indent="0" algn="just">
              <a:lnSpc>
                <a:spcPct val="110000"/>
              </a:lnSpc>
              <a:buClr>
                <a:srgbClr val="00B050"/>
              </a:buClr>
              <a:buNone/>
            </a:pPr>
            <a:endParaRPr lang="en-US" sz="2700" dirty="0">
              <a:latin typeface="Times New Roman" pitchFamily="18" charset="0"/>
              <a:cs typeface="Times New Roman" pitchFamily="18" charset="0"/>
            </a:endParaRPr>
          </a:p>
          <a:p>
            <a:pPr lvl="0" algn="just">
              <a:lnSpc>
                <a:spcPct val="110000"/>
              </a:lnSpc>
              <a:buClr>
                <a:srgbClr val="00B050"/>
              </a:buClr>
              <a:buFont typeface="Wingdings" pitchFamily="2" charset="2"/>
              <a:buChar char="q"/>
            </a:pPr>
            <a:r>
              <a:rPr lang="en-US" sz="2700" b="1" dirty="0">
                <a:latin typeface="Times New Roman" pitchFamily="18" charset="0"/>
                <a:cs typeface="Times New Roman" pitchFamily="18" charset="0"/>
              </a:rPr>
              <a:t>Altitude: </a:t>
            </a:r>
            <a:r>
              <a:rPr lang="en-US" sz="2700" dirty="0">
                <a:latin typeface="Times New Roman" pitchFamily="18" charset="0"/>
                <a:cs typeface="Times New Roman" pitchFamily="18" charset="0"/>
              </a:rPr>
              <a:t>cultivated at an altitude 700-2000 </a:t>
            </a:r>
            <a:r>
              <a:rPr lang="en-US" sz="2700" dirty="0" err="1">
                <a:latin typeface="Times New Roman" pitchFamily="18" charset="0"/>
                <a:cs typeface="Times New Roman" pitchFamily="18" charset="0"/>
              </a:rPr>
              <a:t>ma.s.l</a:t>
            </a:r>
            <a:r>
              <a:rPr lang="en-US" sz="2700" dirty="0">
                <a:latin typeface="Times New Roman" pitchFamily="18" charset="0"/>
                <a:cs typeface="Times New Roman" pitchFamily="18" charset="0"/>
              </a:rPr>
              <a:t>.</a:t>
            </a:r>
          </a:p>
          <a:p>
            <a:pPr algn="just" eaLnBrk="1" hangingPunct="1">
              <a:lnSpc>
                <a:spcPct val="110000"/>
              </a:lnSpc>
              <a:buClr>
                <a:srgbClr val="00B050"/>
              </a:buClr>
              <a:buFont typeface="Wingdings" pitchFamily="2" charset="2"/>
              <a:buChar char="Ø"/>
            </a:pPr>
            <a:endParaRPr lang="en-US" sz="2700" b="1" dirty="0" smtClean="0">
              <a:latin typeface="Times New Roman" pitchFamily="18" charset="0"/>
              <a:cs typeface="Times New Roman" pitchFamily="18" charset="0"/>
            </a:endParaRPr>
          </a:p>
          <a:p>
            <a:pPr algn="just" eaLnBrk="1" hangingPunct="1">
              <a:lnSpc>
                <a:spcPct val="110000"/>
              </a:lnSpc>
              <a:buClr>
                <a:srgbClr val="00B050"/>
              </a:buClr>
              <a:buFont typeface="Wingdings" pitchFamily="2" charset="2"/>
              <a:buNone/>
            </a:pPr>
            <a:endParaRPr lang="en-US" sz="1200" dirty="0" smtClean="0"/>
          </a:p>
        </p:txBody>
      </p:sp>
      <p:sp>
        <p:nvSpPr>
          <p:cNvPr id="4" name="Rectangle 13"/>
          <p:cNvSpPr>
            <a:spLocks noGrp="1" noChangeArrowheads="1"/>
          </p:cNvSpPr>
          <p:nvPr>
            <p:ph type="sldNum" sz="quarter" idx="12"/>
          </p:nvPr>
        </p:nvSpPr>
        <p:spPr/>
        <p:txBody>
          <a:bodyPr/>
          <a:lstStyle/>
          <a:p>
            <a:pPr>
              <a:defRPr/>
            </a:pPr>
            <a:fld id="{B14FEFEF-7E4A-407A-8450-2486D093972F}" type="slidenum">
              <a:rPr lang="en-US"/>
              <a:pPr>
                <a:defRPr/>
              </a:pPr>
              <a:t>23</a:t>
            </a:fld>
            <a:endParaRPr lang="en-US" dirty="0"/>
          </a:p>
        </p:txBody>
      </p:sp>
    </p:spTree>
    <p:extLst>
      <p:ext uri="{BB962C8B-B14F-4D97-AF65-F5344CB8AC3E}">
        <p14:creationId xmlns:p14="http://schemas.microsoft.com/office/powerpoint/2010/main" xmlns="" val="1764800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a:bodyPr>
          <a:lstStyle/>
          <a:p>
            <a:r>
              <a:rPr lang="en-US" b="1" dirty="0" smtClean="0">
                <a:latin typeface="Times New Roman" pitchFamily="18" charset="0"/>
                <a:cs typeface="Times New Roman" pitchFamily="18" charset="0"/>
              </a:rPr>
              <a:t>Sowing seeds in nursery- </a:t>
            </a:r>
          </a:p>
          <a:p>
            <a:pPr lvl="1"/>
            <a:r>
              <a:rPr lang="en-US" sz="2700" dirty="0" smtClean="0">
                <a:latin typeface="Times New Roman" pitchFamily="18" charset="0"/>
                <a:cs typeface="Times New Roman" pitchFamily="18" charset="0"/>
              </a:rPr>
              <a:t>Seeds are sown in well prepared bed in nursery at a spacing of 10-15cm between rows at </a:t>
            </a:r>
            <a:r>
              <a:rPr lang="en-US" sz="2700" dirty="0">
                <a:latin typeface="Times New Roman" pitchFamily="18" charset="0"/>
                <a:cs typeface="Times New Roman" pitchFamily="18" charset="0"/>
              </a:rPr>
              <a:t>0.5-1 cm depth </a:t>
            </a:r>
            <a:r>
              <a:rPr lang="en-US" sz="2700" dirty="0" smtClean="0">
                <a:latin typeface="Times New Roman" pitchFamily="18" charset="0"/>
                <a:cs typeface="Times New Roman" pitchFamily="18" charset="0"/>
              </a:rPr>
              <a:t>&amp; well decomposed FYM or 100g of urea per 5m</a:t>
            </a:r>
            <a:r>
              <a:rPr lang="en-US" sz="2700" baseline="30000" dirty="0" smtClean="0">
                <a:latin typeface="Times New Roman" pitchFamily="18" charset="0"/>
                <a:cs typeface="Times New Roman" pitchFamily="18" charset="0"/>
              </a:rPr>
              <a:t>2</a:t>
            </a:r>
            <a:r>
              <a:rPr lang="en-US" sz="2700" dirty="0" smtClean="0">
                <a:latin typeface="Times New Roman" pitchFamily="18" charset="0"/>
                <a:cs typeface="Times New Roman" pitchFamily="18" charset="0"/>
              </a:rPr>
              <a:t>.</a:t>
            </a:r>
            <a:r>
              <a:rPr lang="en-US" sz="2700" b="1" dirty="0" smtClean="0">
                <a:latin typeface="Times New Roman" pitchFamily="18" charset="0"/>
                <a:cs typeface="Times New Roman" pitchFamily="18" charset="0"/>
              </a:rPr>
              <a:t> </a:t>
            </a:r>
          </a:p>
          <a:p>
            <a:pPr lvl="1"/>
            <a:endParaRPr lang="en-US" sz="2700" b="1" dirty="0" smtClean="0">
              <a:latin typeface="Times New Roman" pitchFamily="18" charset="0"/>
              <a:cs typeface="Times New Roman" pitchFamily="18" charset="0"/>
            </a:endParaRPr>
          </a:p>
          <a:p>
            <a:pPr lvl="1"/>
            <a:r>
              <a:rPr lang="en-US" sz="2700" b="1" dirty="0" smtClean="0">
                <a:latin typeface="Times New Roman" pitchFamily="18" charset="0"/>
                <a:cs typeface="Times New Roman" pitchFamily="18" charset="0"/>
              </a:rPr>
              <a:t>Mulching material</a:t>
            </a:r>
            <a:r>
              <a:rPr lang="en-US" sz="2700" dirty="0" smtClean="0">
                <a:latin typeface="Times New Roman" pitchFamily="18" charset="0"/>
                <a:cs typeface="Times New Roman" pitchFamily="18" charset="0"/>
              </a:rPr>
              <a:t>: dry grass for 10 days</a:t>
            </a:r>
          </a:p>
          <a:p>
            <a:pPr lvl="1"/>
            <a:endParaRPr lang="en-US" sz="2700" b="1" dirty="0" smtClean="0">
              <a:latin typeface="Times New Roman" pitchFamily="18" charset="0"/>
              <a:cs typeface="Times New Roman" pitchFamily="18" charset="0"/>
            </a:endParaRPr>
          </a:p>
          <a:p>
            <a:pPr lvl="1"/>
            <a:r>
              <a:rPr lang="en-US" sz="2700" b="1" dirty="0" smtClean="0">
                <a:latin typeface="Times New Roman" pitchFamily="18" charset="0"/>
                <a:cs typeface="Times New Roman" pitchFamily="18" charset="0"/>
              </a:rPr>
              <a:t>Seeding rate</a:t>
            </a:r>
            <a:r>
              <a:rPr lang="en-US" sz="2700" dirty="0" smtClean="0">
                <a:latin typeface="Times New Roman" pitchFamily="18" charset="0"/>
                <a:cs typeface="Times New Roman" pitchFamily="18" charset="0"/>
              </a:rPr>
              <a:t>: 300-350g (95% germination).</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Other nursery management practices is applied </a:t>
            </a:r>
          </a:p>
          <a:p>
            <a:endParaRPr lang="en-US" sz="2600" b="1" dirty="0" smtClean="0">
              <a:latin typeface="Times New Roman" pitchFamily="18" charset="0"/>
              <a:cs typeface="Times New Roman" pitchFamily="18" charset="0"/>
            </a:endParaRP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3519057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00800"/>
          </a:xfrm>
        </p:spPr>
        <p:txBody>
          <a:bodyPr>
            <a:normAutofit/>
          </a:bodyPr>
          <a:lstStyle/>
          <a:p>
            <a:r>
              <a:rPr lang="en-US" b="1" dirty="0">
                <a:latin typeface="Times New Roman" pitchFamily="18" charset="0"/>
                <a:cs typeface="Times New Roman" pitchFamily="18" charset="0"/>
              </a:rPr>
              <a:t>Stage of transplanting: </a:t>
            </a:r>
          </a:p>
          <a:p>
            <a:pPr lvl="1"/>
            <a:r>
              <a:rPr lang="en-US" sz="2700" dirty="0">
                <a:latin typeface="Times New Roman" pitchFamily="18" charset="0"/>
                <a:cs typeface="Times New Roman" pitchFamily="18" charset="0"/>
              </a:rPr>
              <a:t>Seeding of </a:t>
            </a:r>
            <a:endParaRPr lang="en-US" sz="2700" dirty="0" smtClean="0">
              <a:latin typeface="Times New Roman" pitchFamily="18" charset="0"/>
              <a:cs typeface="Times New Roman" pitchFamily="18" charset="0"/>
            </a:endParaRPr>
          </a:p>
          <a:p>
            <a:pPr lvl="2">
              <a:lnSpc>
                <a:spcPct val="150000"/>
              </a:lnSpc>
            </a:pPr>
            <a:r>
              <a:rPr lang="en-US" sz="2700" dirty="0" smtClean="0">
                <a:latin typeface="Times New Roman" pitchFamily="18" charset="0"/>
                <a:cs typeface="Times New Roman" pitchFamily="18" charset="0"/>
              </a:rPr>
              <a:t>13-15 </a:t>
            </a:r>
            <a:r>
              <a:rPr lang="en-US" sz="2700" dirty="0">
                <a:latin typeface="Times New Roman" pitchFamily="18" charset="0"/>
                <a:cs typeface="Times New Roman" pitchFamily="18" charset="0"/>
              </a:rPr>
              <a:t>cm height or </a:t>
            </a:r>
            <a:endParaRPr lang="en-US" sz="2700" dirty="0" smtClean="0">
              <a:latin typeface="Times New Roman" pitchFamily="18" charset="0"/>
              <a:cs typeface="Times New Roman" pitchFamily="18" charset="0"/>
            </a:endParaRPr>
          </a:p>
          <a:p>
            <a:pPr lvl="2">
              <a:lnSpc>
                <a:spcPct val="150000"/>
              </a:lnSpc>
            </a:pPr>
            <a:r>
              <a:rPr lang="en-US" sz="2700" dirty="0" smtClean="0">
                <a:latin typeface="Times New Roman" pitchFamily="18" charset="0"/>
                <a:cs typeface="Times New Roman" pitchFamily="18" charset="0"/>
              </a:rPr>
              <a:t>3 </a:t>
            </a:r>
            <a:r>
              <a:rPr lang="en-US" sz="2700" dirty="0">
                <a:latin typeface="Times New Roman" pitchFamily="18" charset="0"/>
                <a:cs typeface="Times New Roman" pitchFamily="18" charset="0"/>
              </a:rPr>
              <a:t>to 4 true leaves stage or </a:t>
            </a:r>
            <a:endParaRPr lang="en-US" sz="2700" dirty="0" smtClean="0">
              <a:latin typeface="Times New Roman" pitchFamily="18" charset="0"/>
              <a:cs typeface="Times New Roman" pitchFamily="18" charset="0"/>
            </a:endParaRPr>
          </a:p>
          <a:p>
            <a:pPr lvl="2">
              <a:lnSpc>
                <a:spcPct val="150000"/>
              </a:lnSpc>
            </a:pPr>
            <a:r>
              <a:rPr lang="en-US" sz="2700" dirty="0" smtClean="0">
                <a:latin typeface="Times New Roman" pitchFamily="18" charset="0"/>
                <a:cs typeface="Times New Roman" pitchFamily="18" charset="0"/>
              </a:rPr>
              <a:t>28-35days </a:t>
            </a:r>
            <a:r>
              <a:rPr lang="en-US" sz="2700" dirty="0">
                <a:latin typeface="Times New Roman" pitchFamily="18" charset="0"/>
                <a:cs typeface="Times New Roman" pitchFamily="18" charset="0"/>
              </a:rPr>
              <a:t>old are ready for transplanting</a:t>
            </a:r>
            <a:r>
              <a:rPr lang="en-US" sz="2700" dirty="0" smtClean="0">
                <a:latin typeface="Times New Roman" pitchFamily="18" charset="0"/>
                <a:cs typeface="Times New Roman" pitchFamily="18" charset="0"/>
              </a:rPr>
              <a:t>.</a:t>
            </a:r>
          </a:p>
          <a:p>
            <a:pPr marL="457200" lvl="1" indent="0">
              <a:buNone/>
            </a:pPr>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Before </a:t>
            </a:r>
            <a:r>
              <a:rPr lang="en-US" sz="2700" dirty="0">
                <a:latin typeface="Times New Roman" pitchFamily="18" charset="0"/>
                <a:cs typeface="Times New Roman" pitchFamily="18" charset="0"/>
              </a:rPr>
              <a:t>uprooting seedlings for transplanting purpose; seedlings must be passed through hardening off process</a:t>
            </a:r>
          </a:p>
          <a:p>
            <a:endParaRPr lang="en-US" sz="2600" b="1" dirty="0" smtClean="0">
              <a:latin typeface="Times New Roman" pitchFamily="18" charset="0"/>
              <a:cs typeface="Times New Roman" pitchFamily="18" charset="0"/>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xmlns="" val="494168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639762"/>
          </a:xfrm>
        </p:spPr>
        <p:txBody>
          <a:bodyPr>
            <a:noAutofit/>
          </a:bodyPr>
          <a:lstStyle/>
          <a:p>
            <a:r>
              <a:rPr lang="en-US" sz="4000" b="1" dirty="0" smtClean="0">
                <a:latin typeface="Times New Roman" pitchFamily="18" charset="0"/>
                <a:cs typeface="Times New Roman" pitchFamily="18" charset="0"/>
              </a:rPr>
              <a:t>Cultural practice </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295400"/>
            <a:ext cx="8763000" cy="5562600"/>
          </a:xfrm>
        </p:spPr>
        <p:txBody>
          <a:bodyPr>
            <a:normAutofit/>
          </a:bodyPr>
          <a:lstStyle/>
          <a:p>
            <a:r>
              <a:rPr lang="en-US" sz="2800" b="1" dirty="0">
                <a:latin typeface="Times New Roman" pitchFamily="18" charset="0"/>
                <a:cs typeface="Times New Roman" pitchFamily="18" charset="0"/>
              </a:rPr>
              <a:t>Land preparation</a:t>
            </a:r>
            <a:r>
              <a:rPr lang="en-US" sz="2700" b="1" dirty="0">
                <a:latin typeface="Times New Roman" pitchFamily="18" charset="0"/>
                <a:cs typeface="Times New Roman" pitchFamily="18" charset="0"/>
              </a:rPr>
              <a:t>: </a:t>
            </a:r>
            <a:r>
              <a:rPr lang="en-US" sz="2700" dirty="0">
                <a:latin typeface="Times New Roman" pitchFamily="18" charset="0"/>
                <a:cs typeface="Times New Roman" pitchFamily="18" charset="0"/>
              </a:rPr>
              <a:t>well-prepared soil, fertile and leveled, not used for related crops in the last 2-3 seasons.</a:t>
            </a:r>
          </a:p>
          <a:p>
            <a:endParaRPr lang="en-US" sz="27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Spacing</a:t>
            </a:r>
            <a:r>
              <a:rPr lang="en-US" sz="2700" dirty="0" smtClean="0">
                <a:latin typeface="Times New Roman" pitchFamily="18" charset="0"/>
                <a:cs typeface="Times New Roman" pitchFamily="18" charset="0"/>
              </a:rPr>
              <a:t> - seedlings are transplanted to main field at spacing of 70 </a:t>
            </a:r>
            <a:r>
              <a:rPr lang="en-US" sz="2700" dirty="0">
                <a:latin typeface="Times New Roman" pitchFamily="18" charset="0"/>
                <a:cs typeface="Times New Roman" pitchFamily="18" charset="0"/>
              </a:rPr>
              <a:t>cm </a:t>
            </a:r>
            <a:r>
              <a:rPr lang="en-US" sz="2700" dirty="0" smtClean="0">
                <a:latin typeface="Times New Roman" pitchFamily="18" charset="0"/>
                <a:cs typeface="Times New Roman" pitchFamily="18" charset="0"/>
              </a:rPr>
              <a:t>b/n </a:t>
            </a:r>
            <a:r>
              <a:rPr lang="en-US" sz="2700" dirty="0">
                <a:latin typeface="Times New Roman" pitchFamily="18" charset="0"/>
                <a:cs typeface="Times New Roman" pitchFamily="18" charset="0"/>
              </a:rPr>
              <a:t>rows  </a:t>
            </a:r>
            <a:r>
              <a:rPr lang="en-US" sz="2700" dirty="0" smtClean="0">
                <a:latin typeface="Times New Roman" pitchFamily="18" charset="0"/>
                <a:cs typeface="Times New Roman" pitchFamily="18" charset="0"/>
              </a:rPr>
              <a:t>&amp; </a:t>
            </a:r>
            <a:r>
              <a:rPr lang="en-US" sz="2700" dirty="0">
                <a:latin typeface="Times New Roman" pitchFamily="18" charset="0"/>
                <a:cs typeface="Times New Roman" pitchFamily="18" charset="0"/>
              </a:rPr>
              <a:t>30 </a:t>
            </a:r>
            <a:r>
              <a:rPr lang="en-US" sz="2700" dirty="0" smtClean="0">
                <a:latin typeface="Times New Roman" pitchFamily="18" charset="0"/>
                <a:cs typeface="Times New Roman" pitchFamily="18" charset="0"/>
              </a:rPr>
              <a:t>cm b/n plants in Ethiopia</a:t>
            </a:r>
          </a:p>
          <a:p>
            <a:endParaRPr lang="en-US" sz="27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Fertilizer/</a:t>
            </a:r>
            <a:r>
              <a:rPr lang="en-US" sz="2800" b="1" dirty="0" err="1" smtClean="0">
                <a:latin typeface="Times New Roman" pitchFamily="18" charset="0"/>
                <a:cs typeface="Times New Roman" pitchFamily="18" charset="0"/>
              </a:rPr>
              <a:t>manuring</a:t>
            </a:r>
            <a:r>
              <a:rPr lang="en-US" sz="2700" b="1" dirty="0">
                <a:latin typeface="Times New Roman" pitchFamily="18" charset="0"/>
                <a:cs typeface="Times New Roman" pitchFamily="18" charset="0"/>
              </a:rPr>
              <a:t>: </a:t>
            </a:r>
            <a:r>
              <a:rPr lang="en-US" sz="2700" dirty="0" smtClean="0">
                <a:latin typeface="Times New Roman" pitchFamily="18" charset="0"/>
                <a:cs typeface="Times New Roman" pitchFamily="18" charset="0"/>
              </a:rPr>
              <a:t>200 kg/ha </a:t>
            </a:r>
            <a:r>
              <a:rPr lang="en-US" sz="2700" dirty="0">
                <a:latin typeface="Times New Roman" pitchFamily="18" charset="0"/>
                <a:cs typeface="Times New Roman" pitchFamily="18" charset="0"/>
              </a:rPr>
              <a:t>DAP </a:t>
            </a:r>
            <a:r>
              <a:rPr lang="en-US" sz="2700" dirty="0" smtClean="0">
                <a:latin typeface="Times New Roman" pitchFamily="18" charset="0"/>
                <a:cs typeface="Times New Roman" pitchFamily="18" charset="0"/>
              </a:rPr>
              <a:t>&amp; </a:t>
            </a:r>
            <a:r>
              <a:rPr lang="en-US" sz="2700" dirty="0">
                <a:latin typeface="Times New Roman" pitchFamily="18" charset="0"/>
                <a:cs typeface="Times New Roman" pitchFamily="18" charset="0"/>
              </a:rPr>
              <a:t>150 kg/ha Urea, 50% of urea at time of transplanting and the other 50% a half moths after transplanting.</a:t>
            </a:r>
          </a:p>
          <a:p>
            <a:pPr marL="0" indent="0">
              <a:buNone/>
            </a:pPr>
            <a:endParaRPr lang="en-US" dirty="0"/>
          </a:p>
        </p:txBody>
      </p:sp>
    </p:spTree>
    <p:extLst>
      <p:ext uri="{BB962C8B-B14F-4D97-AF65-F5344CB8AC3E}">
        <p14:creationId xmlns:p14="http://schemas.microsoft.com/office/powerpoint/2010/main" xmlns="" val="3297460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63000" cy="6172200"/>
          </a:xfrm>
        </p:spPr>
        <p:txBody>
          <a:bodyPr>
            <a:normAutofit/>
          </a:bodyPr>
          <a:lstStyle/>
          <a:p>
            <a:r>
              <a:rPr lang="en-US" sz="2800" b="1" dirty="0" smtClean="0">
                <a:latin typeface="Times New Roman" pitchFamily="18" charset="0"/>
                <a:cs typeface="Times New Roman" pitchFamily="18" charset="0"/>
              </a:rPr>
              <a:t>Pruning</a:t>
            </a:r>
            <a:r>
              <a:rPr lang="en-US" sz="2600" b="1" dirty="0">
                <a:latin typeface="Times New Roman" pitchFamily="18" charset="0"/>
                <a:cs typeface="Times New Roman" pitchFamily="18" charset="0"/>
              </a:rPr>
              <a:t>: </a:t>
            </a:r>
            <a:r>
              <a:rPr lang="en-US" sz="2700" b="1" dirty="0" smtClean="0">
                <a:latin typeface="Times New Roman" pitchFamily="18" charset="0"/>
                <a:cs typeface="Times New Roman" pitchFamily="18" charset="0"/>
              </a:rPr>
              <a:t>pruning of </a:t>
            </a:r>
            <a:r>
              <a:rPr lang="en-US" sz="2700" dirty="0" smtClean="0">
                <a:latin typeface="Times New Roman" pitchFamily="18" charset="0"/>
                <a:cs typeface="Times New Roman" pitchFamily="18" charset="0"/>
              </a:rPr>
              <a:t>axillary </a:t>
            </a:r>
            <a:r>
              <a:rPr lang="en-US" sz="2700" dirty="0">
                <a:latin typeface="Times New Roman" pitchFamily="18" charset="0"/>
                <a:cs typeface="Times New Roman" pitchFamily="18" charset="0"/>
              </a:rPr>
              <a:t>shoots is usual practice  for </a:t>
            </a:r>
            <a:r>
              <a:rPr lang="en-US" sz="2700" dirty="0" smtClean="0">
                <a:latin typeface="Times New Roman" pitchFamily="18" charset="0"/>
                <a:cs typeface="Times New Roman" pitchFamily="18" charset="0"/>
              </a:rPr>
              <a:t>staked; it is done </a:t>
            </a:r>
            <a:r>
              <a:rPr lang="en-US" sz="2700" dirty="0">
                <a:latin typeface="Times New Roman" pitchFamily="18" charset="0"/>
                <a:cs typeface="Times New Roman" pitchFamily="18" charset="0"/>
              </a:rPr>
              <a:t>for indeterminate types.</a:t>
            </a:r>
            <a:r>
              <a:rPr lang="en-US" sz="2700" b="1" dirty="0">
                <a:latin typeface="Times New Roman" pitchFamily="18" charset="0"/>
                <a:cs typeface="Times New Roman" pitchFamily="18" charset="0"/>
              </a:rPr>
              <a:t> </a:t>
            </a:r>
            <a:endParaRPr lang="en-US" sz="2700" dirty="0">
              <a:latin typeface="Times New Roman" pitchFamily="18" charset="0"/>
              <a:cs typeface="Times New Roman" pitchFamily="18" charset="0"/>
            </a:endParaRPr>
          </a:p>
          <a:p>
            <a:pPr lvl="1"/>
            <a:endParaRPr lang="en-US" sz="2700" b="1" dirty="0" smtClean="0">
              <a:latin typeface="Times New Roman" pitchFamily="18" charset="0"/>
              <a:cs typeface="Times New Roman" pitchFamily="18" charset="0"/>
            </a:endParaRPr>
          </a:p>
          <a:p>
            <a:pPr lvl="1"/>
            <a:r>
              <a:rPr lang="en-US" sz="2700" b="1" dirty="0" smtClean="0">
                <a:latin typeface="Times New Roman" pitchFamily="18" charset="0"/>
                <a:cs typeface="Times New Roman" pitchFamily="18" charset="0"/>
              </a:rPr>
              <a:t>Advantages</a:t>
            </a:r>
            <a:r>
              <a:rPr lang="en-US" sz="2700" b="1" dirty="0">
                <a:latin typeface="Times New Roman" pitchFamily="18" charset="0"/>
                <a:cs typeface="Times New Roman" pitchFamily="18" charset="0"/>
              </a:rPr>
              <a:t>; </a:t>
            </a:r>
            <a:r>
              <a:rPr lang="en-US" sz="2700" dirty="0">
                <a:latin typeface="Times New Roman" pitchFamily="18" charset="0"/>
                <a:cs typeface="Times New Roman" pitchFamily="18" charset="0"/>
              </a:rPr>
              <a:t>increase fruit quality, large fruit size, early fruit and convenient for harvesting.</a:t>
            </a:r>
            <a:r>
              <a:rPr lang="en-US" sz="2700" b="1" dirty="0">
                <a:latin typeface="Times New Roman" pitchFamily="18" charset="0"/>
                <a:cs typeface="Times New Roman" pitchFamily="18" charset="0"/>
              </a:rPr>
              <a:t> </a:t>
            </a:r>
            <a:endParaRPr lang="en-US" sz="2700" dirty="0">
              <a:latin typeface="Times New Roman" pitchFamily="18" charset="0"/>
              <a:cs typeface="Times New Roman" pitchFamily="18" charset="0"/>
            </a:endParaRPr>
          </a:p>
          <a:p>
            <a:pPr lvl="1"/>
            <a:endParaRPr lang="en-US" sz="2700" b="1" dirty="0" smtClean="0">
              <a:latin typeface="Times New Roman" pitchFamily="18" charset="0"/>
              <a:cs typeface="Times New Roman" pitchFamily="18" charset="0"/>
            </a:endParaRPr>
          </a:p>
          <a:p>
            <a:pPr lvl="1"/>
            <a:r>
              <a:rPr lang="en-US" sz="2700" b="1" dirty="0" smtClean="0">
                <a:latin typeface="Times New Roman" pitchFamily="18" charset="0"/>
                <a:cs typeface="Times New Roman" pitchFamily="18" charset="0"/>
              </a:rPr>
              <a:t>Disadvantage</a:t>
            </a:r>
            <a:r>
              <a:rPr lang="en-US" sz="2700" b="1" dirty="0">
                <a:latin typeface="Times New Roman" pitchFamily="18" charset="0"/>
                <a:cs typeface="Times New Roman" pitchFamily="18" charset="0"/>
              </a:rPr>
              <a:t>; </a:t>
            </a:r>
            <a:r>
              <a:rPr lang="en-US" sz="2700" dirty="0">
                <a:latin typeface="Times New Roman" pitchFamily="18" charset="0"/>
                <a:cs typeface="Times New Roman" pitchFamily="18" charset="0"/>
              </a:rPr>
              <a:t>more labor is required, limit plant growth, fruit will be more liable to sunscald and reduce total yield. </a:t>
            </a:r>
          </a:p>
          <a:p>
            <a:endParaRPr lang="en-US" dirty="0"/>
          </a:p>
        </p:txBody>
      </p:sp>
    </p:spTree>
    <p:extLst>
      <p:ext uri="{BB962C8B-B14F-4D97-AF65-F5344CB8AC3E}">
        <p14:creationId xmlns:p14="http://schemas.microsoft.com/office/powerpoint/2010/main" xmlns="" val="1293961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096000"/>
          </a:xfrm>
        </p:spPr>
        <p:txBody>
          <a:bodyPr>
            <a:normAutofit/>
          </a:bodyPr>
          <a:lstStyle/>
          <a:p>
            <a:r>
              <a:rPr lang="en-US" sz="2800" b="1" dirty="0" smtClean="0">
                <a:latin typeface="Times New Roman" pitchFamily="18" charset="0"/>
                <a:cs typeface="Times New Roman" pitchFamily="18" charset="0"/>
              </a:rPr>
              <a:t>Staking/support</a:t>
            </a:r>
            <a:r>
              <a:rPr lang="en-US" sz="2600" dirty="0" smtClean="0">
                <a:latin typeface="Times New Roman" pitchFamily="18" charset="0"/>
                <a:cs typeface="Times New Roman" pitchFamily="18" charset="0"/>
              </a:rPr>
              <a:t> </a:t>
            </a:r>
          </a:p>
          <a:p>
            <a:pPr lvl="1"/>
            <a:r>
              <a:rPr lang="en-US" sz="2700" dirty="0" smtClean="0">
                <a:latin typeface="Times New Roman" pitchFamily="18" charset="0"/>
                <a:cs typeface="Times New Roman" pitchFamily="18" charset="0"/>
              </a:rPr>
              <a:t>is </a:t>
            </a:r>
            <a:r>
              <a:rPr lang="en-US" sz="2700" dirty="0">
                <a:latin typeface="Times New Roman" pitchFamily="18" charset="0"/>
                <a:cs typeface="Times New Roman" pitchFamily="18" charset="0"/>
              </a:rPr>
              <a:t>practiced </a:t>
            </a:r>
            <a:r>
              <a:rPr lang="en-US" sz="2700" dirty="0" smtClean="0">
                <a:latin typeface="Times New Roman" pitchFamily="18" charset="0"/>
                <a:cs typeface="Times New Roman" pitchFamily="18" charset="0"/>
              </a:rPr>
              <a:t>especially for indeterminate one for </a:t>
            </a:r>
          </a:p>
          <a:p>
            <a:pPr lvl="2"/>
            <a:r>
              <a:rPr lang="en-US" sz="2600" dirty="0" smtClean="0">
                <a:latin typeface="Times New Roman" pitchFamily="18" charset="0"/>
                <a:cs typeface="Times New Roman" pitchFamily="18" charset="0"/>
              </a:rPr>
              <a:t>protecting </a:t>
            </a:r>
            <a:r>
              <a:rPr lang="en-US" sz="2600" dirty="0">
                <a:latin typeface="Times New Roman" pitchFamily="18" charset="0"/>
                <a:cs typeface="Times New Roman" pitchFamily="18" charset="0"/>
              </a:rPr>
              <a:t>fruits from soil contact; ease of fruit harvest, chemical application, less disease incidence, early yield, and clean fruit, extended harvest and less fruit and crop damage by wind and other hazards.</a:t>
            </a:r>
          </a:p>
          <a:p>
            <a:pPr marL="0" indent="0">
              <a:buNone/>
            </a:pPr>
            <a:endParaRPr lang="en-US" dirty="0" smtClean="0">
              <a:latin typeface="Times New Roman" pitchFamily="18" charset="0"/>
              <a:cs typeface="Times New Roman" pitchFamily="18" charset="0"/>
            </a:endParaRPr>
          </a:p>
        </p:txBody>
      </p:sp>
      <p:pic>
        <p:nvPicPr>
          <p:cNvPr id="4" name="Picture 2" descr="http://eorganic.info/sites/eorganic.info/files/images/Caged%20Sungold%20Tomatoes.small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3657600"/>
            <a:ext cx="4267200" cy="2983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http://eorganic.info/sites/eorganic.info/files/u271/Stake_and_Weave_Tomato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76800" y="3552824"/>
            <a:ext cx="4191000" cy="308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844150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normAutofit/>
          </a:bodyPr>
          <a:lstStyle/>
          <a:p>
            <a:r>
              <a:rPr lang="en-US" sz="2800" b="1" dirty="0">
                <a:latin typeface="Times New Roman" pitchFamily="18" charset="0"/>
                <a:cs typeface="Times New Roman" pitchFamily="18" charset="0"/>
              </a:rPr>
              <a:t>Irrigation</a:t>
            </a:r>
            <a:r>
              <a:rPr lang="en-US" sz="2500" b="1" dirty="0">
                <a:latin typeface="Times New Roman" pitchFamily="18" charset="0"/>
                <a:cs typeface="Times New Roman" pitchFamily="18" charset="0"/>
              </a:rPr>
              <a:t>:</a:t>
            </a:r>
            <a:r>
              <a:rPr lang="en-US" sz="2500" dirty="0">
                <a:latin typeface="Times New Roman" pitchFamily="18" charset="0"/>
                <a:cs typeface="Times New Roman" pitchFamily="18" charset="0"/>
              </a:rPr>
              <a:t> </a:t>
            </a:r>
            <a:r>
              <a:rPr lang="en-US" sz="2700" dirty="0">
                <a:latin typeface="Times New Roman" pitchFamily="18" charset="0"/>
                <a:cs typeface="Times New Roman" pitchFamily="18" charset="0"/>
              </a:rPr>
              <a:t>First irrigation soon after transplanting. Depending on soil conditions, 35 days the first 4 weeks </a:t>
            </a:r>
            <a:r>
              <a:rPr lang="en-US" sz="2700" dirty="0" smtClean="0">
                <a:latin typeface="Times New Roman" pitchFamily="18" charset="0"/>
                <a:cs typeface="Times New Roman" pitchFamily="18" charset="0"/>
              </a:rPr>
              <a:t>&amp; </a:t>
            </a:r>
            <a:r>
              <a:rPr lang="en-US" sz="2700" dirty="0">
                <a:latin typeface="Times New Roman" pitchFamily="18" charset="0"/>
                <a:cs typeface="Times New Roman" pitchFamily="18" charset="0"/>
              </a:rPr>
              <a:t>every 7 days then after. The crop has high water requirements throughout the growing period. </a:t>
            </a:r>
          </a:p>
          <a:p>
            <a:endParaRPr lang="en-US" sz="25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Diseases </a:t>
            </a:r>
            <a:r>
              <a:rPr lang="en-US" sz="2800" b="1" dirty="0">
                <a:latin typeface="Times New Roman" pitchFamily="18" charset="0"/>
                <a:cs typeface="Times New Roman" pitchFamily="18" charset="0"/>
              </a:rPr>
              <a:t>and pests</a:t>
            </a:r>
            <a:r>
              <a:rPr lang="en-US" sz="2800" dirty="0">
                <a:latin typeface="Times New Roman" pitchFamily="18" charset="0"/>
                <a:cs typeface="Times New Roman" pitchFamily="18" charset="0"/>
              </a:rPr>
              <a:t>: </a:t>
            </a:r>
          </a:p>
          <a:p>
            <a:pPr lvl="1"/>
            <a:r>
              <a:rPr lang="en-US" sz="2700" dirty="0">
                <a:latin typeface="Times New Roman" pitchFamily="18" charset="0"/>
                <a:cs typeface="Times New Roman" pitchFamily="18" charset="0"/>
              </a:rPr>
              <a:t>Disease: anthracnose, </a:t>
            </a:r>
            <a:r>
              <a:rPr lang="en-US" sz="2700" i="1" dirty="0" err="1">
                <a:latin typeface="Times New Roman" pitchFamily="18" charset="0"/>
                <a:cs typeface="Times New Roman" pitchFamily="18" charset="0"/>
              </a:rPr>
              <a:t>Fusarium</a:t>
            </a:r>
            <a:r>
              <a:rPr lang="en-US" sz="2700" dirty="0">
                <a:latin typeface="Times New Roman" pitchFamily="18" charset="0"/>
                <a:cs typeface="Times New Roman" pitchFamily="18" charset="0"/>
              </a:rPr>
              <a:t> wilt, </a:t>
            </a:r>
            <a:r>
              <a:rPr lang="en-US" sz="2700" i="1" dirty="0" err="1">
                <a:latin typeface="Times New Roman" pitchFamily="18" charset="0"/>
                <a:cs typeface="Times New Roman" pitchFamily="18" charset="0"/>
              </a:rPr>
              <a:t>Verticilium</a:t>
            </a:r>
            <a:r>
              <a:rPr lang="en-US" sz="2700" dirty="0">
                <a:latin typeface="Times New Roman" pitchFamily="18" charset="0"/>
                <a:cs typeface="Times New Roman" pitchFamily="18" charset="0"/>
              </a:rPr>
              <a:t> wilt, early blight (happen during dry season), late blight (happen during rainy/humid condition) and root rot are some among many.  </a:t>
            </a:r>
          </a:p>
          <a:p>
            <a:pPr lvl="1"/>
            <a:r>
              <a:rPr lang="en-US" sz="2700" dirty="0">
                <a:latin typeface="Times New Roman" pitchFamily="18" charset="0"/>
                <a:cs typeface="Times New Roman" pitchFamily="18" charset="0"/>
              </a:rPr>
              <a:t>Insect pests include fruit worm, cutworms, flea beetles, aphids, white fly, and leaf miners. </a:t>
            </a:r>
          </a:p>
          <a:p>
            <a:pPr lvl="1"/>
            <a:r>
              <a:rPr lang="en-US" sz="2700" dirty="0">
                <a:latin typeface="Times New Roman" pitchFamily="18" charset="0"/>
                <a:cs typeface="Times New Roman" pitchFamily="18" charset="0"/>
              </a:rPr>
              <a:t>Nematodes also cause serious damage on tomato crop. </a:t>
            </a:r>
            <a:endParaRPr lang="en-US" sz="2700" b="1" dirty="0" smtClean="0">
              <a:latin typeface="Times New Roman" pitchFamily="18" charset="0"/>
              <a:cs typeface="Times New Roman" pitchFamily="18" charset="0"/>
            </a:endParaRPr>
          </a:p>
          <a:p>
            <a:pPr marL="0" indent="0">
              <a:buNone/>
            </a:pPr>
            <a:endParaRPr lang="en-US" dirty="0"/>
          </a:p>
          <a:p>
            <a:endParaRPr lang="en-US" dirty="0"/>
          </a:p>
        </p:txBody>
      </p:sp>
    </p:spTree>
    <p:extLst>
      <p:ext uri="{BB962C8B-B14F-4D97-AF65-F5344CB8AC3E}">
        <p14:creationId xmlns:p14="http://schemas.microsoft.com/office/powerpoint/2010/main" xmlns="" val="2384664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400800"/>
          </a:xfrm>
        </p:spPr>
        <p:txBody>
          <a:bodyPr>
            <a:normAutofit/>
          </a:bodyPr>
          <a:lstStyle/>
          <a:p>
            <a:pPr>
              <a:lnSpc>
                <a:spcPct val="120000"/>
              </a:lnSpc>
              <a:buClr>
                <a:srgbClr val="00B050"/>
              </a:buClr>
            </a:pPr>
            <a:r>
              <a:rPr lang="en-US" sz="2800" dirty="0">
                <a:latin typeface="Times New Roman" pitchFamily="18" charset="0"/>
                <a:cs typeface="Times New Roman" pitchFamily="18" charset="0"/>
              </a:rPr>
              <a:t>Tomato is An </a:t>
            </a:r>
            <a:r>
              <a:rPr lang="en-US" dirty="0">
                <a:latin typeface="Times New Roman" pitchFamily="18" charset="0"/>
                <a:cs typeface="Times New Roman" pitchFamily="18" charset="0"/>
              </a:rPr>
              <a:t>annual</a:t>
            </a:r>
            <a:r>
              <a:rPr lang="en-US" sz="2600" dirty="0">
                <a:latin typeface="Times New Roman" pitchFamily="18" charset="0"/>
                <a:cs typeface="Times New Roman" pitchFamily="18" charset="0"/>
              </a:rPr>
              <a:t>, </a:t>
            </a:r>
            <a:r>
              <a:rPr lang="en-US" sz="2800" dirty="0">
                <a:latin typeface="Times New Roman" pitchFamily="18" charset="0"/>
                <a:cs typeface="Times New Roman" pitchFamily="18" charset="0"/>
              </a:rPr>
              <a:t>but the same plants can be harvested for </a:t>
            </a:r>
            <a:r>
              <a:rPr lang="en-US" dirty="0">
                <a:latin typeface="Times New Roman" pitchFamily="18" charset="0"/>
                <a:cs typeface="Times New Roman" pitchFamily="18" charset="0"/>
              </a:rPr>
              <a:t>several years</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a:lnSpc>
                <a:spcPct val="120000"/>
              </a:lnSpc>
              <a:buClr>
                <a:srgbClr val="00B050"/>
              </a:buClr>
            </a:pPr>
            <a:endParaRPr lang="en-US" sz="2600" dirty="0">
              <a:latin typeface="Times New Roman" pitchFamily="18" charset="0"/>
              <a:cs typeface="Times New Roman" pitchFamily="18" charset="0"/>
            </a:endParaRPr>
          </a:p>
          <a:p>
            <a:pPr>
              <a:lnSpc>
                <a:spcPct val="120000"/>
              </a:lnSpc>
              <a:buClr>
                <a:srgbClr val="00B050"/>
              </a:buClr>
            </a:pPr>
            <a:r>
              <a:rPr lang="en-US" sz="2800" dirty="0" smtClean="0">
                <a:latin typeface="Times New Roman" pitchFamily="18" charset="0"/>
                <a:cs typeface="Times New Roman" pitchFamily="18" charset="0"/>
              </a:rPr>
              <a:t>Stems </a:t>
            </a:r>
            <a:r>
              <a:rPr lang="en-US" sz="2800" dirty="0">
                <a:latin typeface="Times New Roman" pitchFamily="18" charset="0"/>
                <a:cs typeface="Times New Roman" pitchFamily="18" charset="0"/>
              </a:rPr>
              <a:t>are </a:t>
            </a:r>
            <a:r>
              <a:rPr lang="en-US" dirty="0">
                <a:latin typeface="Times New Roman" pitchFamily="18" charset="0"/>
                <a:cs typeface="Times New Roman" pitchFamily="18" charset="0"/>
              </a:rPr>
              <a:t>round, soft and hairy - young </a:t>
            </a:r>
          </a:p>
          <a:p>
            <a:pPr>
              <a:lnSpc>
                <a:spcPct val="120000"/>
              </a:lnSpc>
              <a:buClr>
                <a:srgbClr val="00B050"/>
              </a:buClr>
            </a:pPr>
            <a:endParaRPr lang="en-US" sz="2600" dirty="0">
              <a:latin typeface="Times New Roman" pitchFamily="18" charset="0"/>
              <a:cs typeface="Times New Roman" pitchFamily="18" charset="0"/>
            </a:endParaRPr>
          </a:p>
          <a:p>
            <a:pPr>
              <a:lnSpc>
                <a:spcPct val="120000"/>
              </a:lnSpc>
              <a:buClr>
                <a:srgbClr val="00B050"/>
              </a:buClr>
            </a:pPr>
            <a:r>
              <a:rPr lang="en-US" sz="2600" dirty="0">
                <a:latin typeface="Times New Roman" pitchFamily="18" charset="0"/>
                <a:cs typeface="Times New Roman" pitchFamily="18" charset="0"/>
              </a:rPr>
              <a:t> </a:t>
            </a:r>
            <a:r>
              <a:rPr lang="en-US" sz="2800" dirty="0">
                <a:latin typeface="Times New Roman" pitchFamily="18" charset="0"/>
                <a:cs typeface="Times New Roman" pitchFamily="18" charset="0"/>
              </a:rPr>
              <a:t>The</a:t>
            </a:r>
            <a:r>
              <a:rPr lang="en-US" sz="2600" dirty="0">
                <a:latin typeface="Times New Roman" pitchFamily="18" charset="0"/>
                <a:cs typeface="Times New Roman" pitchFamily="18" charset="0"/>
              </a:rPr>
              <a:t> </a:t>
            </a:r>
            <a:r>
              <a:rPr lang="en-US" dirty="0">
                <a:latin typeface="Times New Roman" pitchFamily="18" charset="0"/>
                <a:cs typeface="Times New Roman" pitchFamily="18" charset="0"/>
              </a:rPr>
              <a:t>shape of fruit differs </a:t>
            </a:r>
            <a:r>
              <a:rPr lang="en-US" sz="2800" dirty="0">
                <a:latin typeface="Times New Roman" pitchFamily="18" charset="0"/>
                <a:cs typeface="Times New Roman" pitchFamily="18" charset="0"/>
              </a:rPr>
              <a:t>from one variety to the other &amp; </a:t>
            </a:r>
          </a:p>
          <a:p>
            <a:pPr marL="0" indent="0">
              <a:lnSpc>
                <a:spcPct val="120000"/>
              </a:lnSpc>
              <a:buClr>
                <a:srgbClr val="00B050"/>
              </a:buClr>
              <a:buNone/>
            </a:pPr>
            <a:endParaRPr lang="en-US" sz="2600" dirty="0">
              <a:latin typeface="Times New Roman" pitchFamily="18" charset="0"/>
              <a:cs typeface="Times New Roman" pitchFamily="18" charset="0"/>
            </a:endParaRPr>
          </a:p>
          <a:p>
            <a:pPr>
              <a:lnSpc>
                <a:spcPct val="120000"/>
              </a:lnSpc>
              <a:buClr>
                <a:srgbClr val="00B050"/>
              </a:buClr>
            </a:pPr>
            <a:r>
              <a:rPr lang="en-US" sz="2800" dirty="0" smtClean="0">
                <a:latin typeface="Times New Roman" pitchFamily="18" charset="0"/>
                <a:cs typeface="Times New Roman" pitchFamily="18" charset="0"/>
              </a:rPr>
              <a:t>Also </a:t>
            </a:r>
            <a:r>
              <a:rPr lang="en-US" sz="2800" dirty="0">
                <a:latin typeface="Times New Roman" pitchFamily="18" charset="0"/>
                <a:cs typeface="Times New Roman" pitchFamily="18" charset="0"/>
              </a:rPr>
              <a:t>the </a:t>
            </a:r>
            <a:r>
              <a:rPr lang="en-US" dirty="0">
                <a:latin typeface="Times New Roman" pitchFamily="18" charset="0"/>
                <a:cs typeface="Times New Roman" pitchFamily="18" charset="0"/>
              </a:rPr>
              <a:t>color of fruits </a:t>
            </a:r>
            <a:r>
              <a:rPr lang="en-US" sz="2800" dirty="0">
                <a:latin typeface="Times New Roman" pitchFamily="18" charset="0"/>
                <a:cs typeface="Times New Roman" pitchFamily="18" charset="0"/>
              </a:rPr>
              <a:t>ranges from yellow to red</a:t>
            </a:r>
          </a:p>
          <a:p>
            <a:pPr>
              <a:lnSpc>
                <a:spcPct val="120000"/>
              </a:lnSpc>
              <a:buClr>
                <a:srgbClr val="00B050"/>
              </a:buClr>
            </a:pPr>
            <a:endParaRPr lang="en-US" sz="2600" dirty="0" smtClean="0">
              <a:latin typeface="Times New Roman" pitchFamily="18" charset="0"/>
              <a:cs typeface="Times New Roman" pitchFamily="18" charset="0"/>
            </a:endParaRPr>
          </a:p>
          <a:p>
            <a:endParaRPr lang="en-US" sz="2700" dirty="0" smtClean="0">
              <a:latin typeface="Times New Roman" pitchFamily="18" charset="0"/>
              <a:cs typeface="Times New Roman" pitchFamily="18" charset="0"/>
            </a:endParaRPr>
          </a:p>
          <a:p>
            <a:endParaRPr lang="en-US" sz="27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1195813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943600"/>
          </a:xfrm>
        </p:spPr>
        <p:txBody>
          <a:bodyPr>
            <a:normAutofit/>
          </a:bodyPr>
          <a:lstStyle/>
          <a:p>
            <a:r>
              <a:rPr lang="en-US" sz="6600" b="1" dirty="0" smtClean="0">
                <a:latin typeface="Times New Roman" pitchFamily="18" charset="0"/>
                <a:cs typeface="Times New Roman" pitchFamily="18" charset="0"/>
              </a:rPr>
              <a:t>Note</a:t>
            </a:r>
            <a:r>
              <a:rPr lang="en-US" sz="6600" b="1" dirty="0">
                <a:latin typeface="Times New Roman" pitchFamily="18" charset="0"/>
                <a:cs typeface="Times New Roman" pitchFamily="18" charset="0"/>
              </a:rPr>
              <a:t>: </a:t>
            </a:r>
            <a:r>
              <a:rPr lang="en-US" sz="5400" b="1" dirty="0">
                <a:latin typeface="Times New Roman" pitchFamily="18" charset="0"/>
                <a:cs typeface="Times New Roman" pitchFamily="18" charset="0"/>
              </a:rPr>
              <a:t>crop protection is the most important practice in tomato production.</a:t>
            </a:r>
          </a:p>
          <a:p>
            <a:pPr marL="0" indent="0">
              <a:buNone/>
            </a:pPr>
            <a:endParaRPr lang="en-US" dirty="0"/>
          </a:p>
          <a:p>
            <a:endParaRPr lang="en-US" dirty="0"/>
          </a:p>
        </p:txBody>
      </p:sp>
    </p:spTree>
    <p:extLst>
      <p:ext uri="{BB962C8B-B14F-4D97-AF65-F5344CB8AC3E}">
        <p14:creationId xmlns:p14="http://schemas.microsoft.com/office/powerpoint/2010/main" xmlns="" val="13602935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799"/>
            <a:ext cx="8686800" cy="6865257"/>
          </a:xfrm>
        </p:spPr>
        <p:txBody>
          <a:bodyPr>
            <a:normAutofit/>
          </a:bodyPr>
          <a:lstStyle/>
          <a:p>
            <a:r>
              <a:rPr lang="en-US" sz="2800" b="1" dirty="0">
                <a:latin typeface="Times New Roman" pitchFamily="18" charset="0"/>
                <a:cs typeface="Times New Roman" pitchFamily="18" charset="0"/>
              </a:rPr>
              <a:t>Physiological Disorders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1"/>
            <a:r>
              <a:rPr lang="en-US" sz="2700" dirty="0" smtClean="0">
                <a:solidFill>
                  <a:srgbClr val="FF0000"/>
                </a:solidFill>
                <a:latin typeface="Times New Roman" pitchFamily="18" charset="0"/>
                <a:cs typeface="Times New Roman" pitchFamily="18" charset="0"/>
              </a:rPr>
              <a:t>Blossom end rot </a:t>
            </a:r>
            <a:r>
              <a:rPr lang="en-US" sz="2700" dirty="0" smtClean="0">
                <a:latin typeface="Times New Roman" pitchFamily="18" charset="0"/>
                <a:cs typeface="Times New Roman" pitchFamily="18" charset="0"/>
              </a:rPr>
              <a:t>(caused by </a:t>
            </a:r>
            <a:r>
              <a:rPr lang="en-US" sz="2700" dirty="0" err="1" smtClean="0">
                <a:latin typeface="Times New Roman" pitchFamily="18" charset="0"/>
                <a:cs typeface="Times New Roman" pitchFamily="18" charset="0"/>
              </a:rPr>
              <a:t>ca</a:t>
            </a:r>
            <a:r>
              <a:rPr lang="en-US" sz="2700" dirty="0" smtClean="0">
                <a:latin typeface="Times New Roman" pitchFamily="18" charset="0"/>
                <a:cs typeface="Times New Roman" pitchFamily="18" charset="0"/>
              </a:rPr>
              <a:t> deficiency &amp; water stress), </a:t>
            </a:r>
          </a:p>
          <a:p>
            <a:pPr lvl="1"/>
            <a:r>
              <a:rPr lang="en-US" sz="2700" dirty="0" smtClean="0">
                <a:latin typeface="Times New Roman" pitchFamily="18" charset="0"/>
                <a:cs typeface="Times New Roman" pitchFamily="18" charset="0"/>
              </a:rPr>
              <a:t>Blotchy ripening or sun blotch/</a:t>
            </a:r>
            <a:r>
              <a:rPr lang="en-US" sz="2700" dirty="0" smtClean="0">
                <a:solidFill>
                  <a:srgbClr val="FF0000"/>
                </a:solidFill>
                <a:latin typeface="Times New Roman" pitchFamily="18" charset="0"/>
                <a:cs typeface="Times New Roman" pitchFamily="18" charset="0"/>
              </a:rPr>
              <a:t>sunscald</a:t>
            </a:r>
            <a:r>
              <a:rPr lang="en-US" sz="2700" dirty="0" smtClean="0">
                <a:latin typeface="Times New Roman" pitchFamily="18" charset="0"/>
                <a:cs typeface="Times New Roman" pitchFamily="18" charset="0"/>
              </a:rPr>
              <a:t> (K deficiency or excess N), </a:t>
            </a:r>
          </a:p>
          <a:p>
            <a:pPr lvl="1"/>
            <a:r>
              <a:rPr lang="en-US" sz="2700" dirty="0" smtClean="0">
                <a:latin typeface="Times New Roman" pitchFamily="18" charset="0"/>
                <a:cs typeface="Times New Roman" pitchFamily="18" charset="0"/>
              </a:rPr>
              <a:t>Fruit crack (abundant rainfall and high temperature) </a:t>
            </a:r>
          </a:p>
          <a:p>
            <a:endParaRPr lang="en-US" sz="2700" b="1" dirty="0">
              <a:latin typeface="Times New Roman" pitchFamily="18" charset="0"/>
              <a:cs typeface="Times New Roman" pitchFamily="18" charset="0"/>
            </a:endParaRPr>
          </a:p>
          <a:p>
            <a:endParaRPr lang="en-US" sz="25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95650" y="3200400"/>
            <a:ext cx="29718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7650" y="3200400"/>
            <a:ext cx="30480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19850" y="3200399"/>
            <a:ext cx="2447925" cy="35124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116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9829800"/>
          </a:xfrm>
        </p:spPr>
        <p:txBody>
          <a:bodyPr>
            <a:normAutofit/>
          </a:bodyPr>
          <a:lstStyle/>
          <a:p>
            <a:pPr marL="0" indent="0">
              <a:buNone/>
            </a:pPr>
            <a:r>
              <a:rPr lang="en-US" sz="4000" b="1" dirty="0">
                <a:latin typeface="Times New Roman" pitchFamily="18" charset="0"/>
                <a:cs typeface="Times New Roman" pitchFamily="18" charset="0"/>
              </a:rPr>
              <a:t>Harvesting and </a:t>
            </a:r>
            <a:r>
              <a:rPr lang="en-US" sz="4000" b="1" dirty="0" smtClean="0">
                <a:latin typeface="Times New Roman" pitchFamily="18" charset="0"/>
                <a:cs typeface="Times New Roman" pitchFamily="18" charset="0"/>
              </a:rPr>
              <a:t>postharvest handling </a:t>
            </a:r>
            <a:endParaRPr lang="en-US" sz="4000" dirty="0">
              <a:latin typeface="Times New Roman" pitchFamily="18" charset="0"/>
              <a:cs typeface="Times New Roman" pitchFamily="18" charset="0"/>
            </a:endParaRPr>
          </a:p>
          <a:p>
            <a:r>
              <a:rPr lang="en-US" sz="2800" b="1" dirty="0">
                <a:latin typeface="Times New Roman" pitchFamily="18" charset="0"/>
                <a:cs typeface="Times New Roman" pitchFamily="18" charset="0"/>
              </a:rPr>
              <a:t>Yield</a:t>
            </a:r>
            <a:r>
              <a:rPr lang="en-US" sz="2500" dirty="0">
                <a:latin typeface="Times New Roman" pitchFamily="18" charset="0"/>
                <a:cs typeface="Times New Roman" pitchFamily="18" charset="0"/>
              </a:rPr>
              <a:t>: - </a:t>
            </a:r>
            <a:r>
              <a:rPr lang="en-US" sz="2600" dirty="0">
                <a:latin typeface="Times New Roman" pitchFamily="18" charset="0"/>
                <a:cs typeface="Times New Roman" pitchFamily="18" charset="0"/>
              </a:rPr>
              <a:t>10-15ton/ha in Ethiopia and 25-50ton/ha in other country (hybrids). </a:t>
            </a:r>
          </a:p>
          <a:p>
            <a:endParaRPr lang="en-US" sz="2500"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Harvesting</a:t>
            </a:r>
          </a:p>
          <a:p>
            <a:pPr lvl="1"/>
            <a:r>
              <a:rPr lang="en-US" sz="2600" dirty="0" smtClean="0">
                <a:latin typeface="Times New Roman" pitchFamily="18" charset="0"/>
                <a:cs typeface="Times New Roman" pitchFamily="18" charset="0"/>
              </a:rPr>
              <a:t>Depending </a:t>
            </a:r>
            <a:r>
              <a:rPr lang="en-US" sz="2600" dirty="0">
                <a:latin typeface="Times New Roman" pitchFamily="18" charset="0"/>
                <a:cs typeface="Times New Roman" pitchFamily="18" charset="0"/>
              </a:rPr>
              <a:t>on cultivars, fruits could be ready for harvest at about 75-90 days after </a:t>
            </a:r>
            <a:r>
              <a:rPr lang="en-US" sz="2600" dirty="0" smtClean="0">
                <a:latin typeface="Times New Roman" pitchFamily="18" charset="0"/>
                <a:cs typeface="Times New Roman" pitchFamily="18" charset="0"/>
              </a:rPr>
              <a:t>transplanting. The </a:t>
            </a:r>
            <a:r>
              <a:rPr lang="en-US" sz="2600" dirty="0">
                <a:latin typeface="Times New Roman" pitchFamily="18" charset="0"/>
                <a:cs typeface="Times New Roman" pitchFamily="18" charset="0"/>
              </a:rPr>
              <a:t>stage of maturity </a:t>
            </a:r>
            <a:r>
              <a:rPr lang="en-US" sz="2600" dirty="0" smtClean="0">
                <a:latin typeface="Times New Roman" pitchFamily="18" charset="0"/>
                <a:cs typeface="Times New Roman" pitchFamily="18" charset="0"/>
              </a:rPr>
              <a:t>at </a:t>
            </a:r>
            <a:r>
              <a:rPr lang="en-US" sz="2600" dirty="0">
                <a:latin typeface="Times New Roman" pitchFamily="18" charset="0"/>
                <a:cs typeface="Times New Roman" pitchFamily="18" charset="0"/>
              </a:rPr>
              <a:t>which tomato fruit are </a:t>
            </a:r>
            <a:r>
              <a:rPr lang="en-US" sz="2600" dirty="0" smtClean="0">
                <a:latin typeface="Times New Roman" pitchFamily="18" charset="0"/>
                <a:cs typeface="Times New Roman" pitchFamily="18" charset="0"/>
              </a:rPr>
              <a:t>picked/harvested </a:t>
            </a:r>
            <a:r>
              <a:rPr lang="en-US" sz="2600" dirty="0">
                <a:latin typeface="Times New Roman" pitchFamily="18" charset="0"/>
                <a:cs typeface="Times New Roman" pitchFamily="18" charset="0"/>
              </a:rPr>
              <a:t>depends on:</a:t>
            </a:r>
          </a:p>
          <a:p>
            <a:pPr lvl="2"/>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purpose for which they are grown (fresh or processing)</a:t>
            </a:r>
          </a:p>
          <a:p>
            <a:pPr lvl="2"/>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distance they are transported from production to retailer or consumers; and</a:t>
            </a:r>
          </a:p>
          <a:p>
            <a:pPr lvl="2"/>
            <a:r>
              <a:rPr lang="en-US" sz="2600" dirty="0" smtClean="0">
                <a:latin typeface="Times New Roman" pitchFamily="18" charset="0"/>
                <a:cs typeface="Times New Roman" pitchFamily="18" charset="0"/>
              </a:rPr>
              <a:t>Availability </a:t>
            </a:r>
            <a:r>
              <a:rPr lang="en-US" sz="2600" dirty="0">
                <a:latin typeface="Times New Roman" pitchFamily="18" charset="0"/>
                <a:cs typeface="Times New Roman" pitchFamily="18" charset="0"/>
              </a:rPr>
              <a:t>of storage </a:t>
            </a:r>
            <a:r>
              <a:rPr lang="en-US" sz="2600" dirty="0" smtClean="0">
                <a:latin typeface="Times New Roman" pitchFamily="18" charset="0"/>
                <a:cs typeface="Times New Roman" pitchFamily="18" charset="0"/>
              </a:rPr>
              <a:t>facility</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xmlns="" val="2992934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a:bodyPr>
          <a:lstStyle/>
          <a:p>
            <a:pPr lvl="1"/>
            <a:r>
              <a:rPr lang="en-US" sz="3200" b="1" dirty="0">
                <a:latin typeface="Times New Roman" pitchFamily="18" charset="0"/>
                <a:cs typeface="Times New Roman" pitchFamily="18" charset="0"/>
              </a:rPr>
              <a:t>There are six stages of harvesting ripeness </a:t>
            </a:r>
          </a:p>
          <a:p>
            <a:pPr lvl="2"/>
            <a:r>
              <a:rPr lang="en-US" sz="2800" b="1" dirty="0">
                <a:latin typeface="Times New Roman" pitchFamily="18" charset="0"/>
                <a:cs typeface="Times New Roman" pitchFamily="18" charset="0"/>
              </a:rPr>
              <a:t>Green mature stage</a:t>
            </a:r>
            <a:r>
              <a:rPr lang="en-US" sz="2600" dirty="0">
                <a:latin typeface="Times New Roman" pitchFamily="18" charset="0"/>
                <a:cs typeface="Times New Roman" pitchFamily="18" charset="0"/>
              </a:rPr>
              <a:t>: Surface is completely green</a:t>
            </a:r>
          </a:p>
          <a:p>
            <a:pPr lvl="2"/>
            <a:endParaRPr lang="en-US" sz="2600"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Breaker</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pink or red up to 10% </a:t>
            </a:r>
          </a:p>
          <a:p>
            <a:pPr lvl="2"/>
            <a:endParaRPr lang="en-US" sz="2600"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Turning </a:t>
            </a:r>
            <a:r>
              <a:rPr lang="en-US" sz="2800" b="1" dirty="0">
                <a:latin typeface="Times New Roman" pitchFamily="18" charset="0"/>
                <a:cs typeface="Times New Roman" pitchFamily="18" charset="0"/>
              </a:rPr>
              <a:t>stage</a:t>
            </a:r>
            <a:r>
              <a:rPr lang="en-US" sz="2600" dirty="0">
                <a:latin typeface="Times New Roman" pitchFamily="18" charset="0"/>
                <a:cs typeface="Times New Roman" pitchFamily="18" charset="0"/>
              </a:rPr>
              <a:t>: 10-30% red or pink (Fresh market better be harvested. </a:t>
            </a:r>
          </a:p>
          <a:p>
            <a:pPr lvl="2"/>
            <a:endParaRPr lang="en-US" sz="2600"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Pink </a:t>
            </a:r>
            <a:r>
              <a:rPr lang="en-US" sz="2800" b="1" dirty="0">
                <a:latin typeface="Times New Roman" pitchFamily="18" charset="0"/>
                <a:cs typeface="Times New Roman" pitchFamily="18" charset="0"/>
              </a:rPr>
              <a:t>sage: </a:t>
            </a:r>
            <a:r>
              <a:rPr lang="en-US" sz="2600" dirty="0">
                <a:latin typeface="Times New Roman" pitchFamily="18" charset="0"/>
                <a:cs typeface="Times New Roman" pitchFamily="18" charset="0"/>
              </a:rPr>
              <a:t>30-60 of the surface shows pink color.  </a:t>
            </a:r>
          </a:p>
          <a:p>
            <a:pPr lvl="2"/>
            <a:endParaRPr lang="en-US" sz="2600"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Light </a:t>
            </a:r>
            <a:r>
              <a:rPr lang="en-US" sz="2800" b="1" dirty="0">
                <a:latin typeface="Times New Roman" pitchFamily="18" charset="0"/>
                <a:cs typeface="Times New Roman" pitchFamily="18" charset="0"/>
              </a:rPr>
              <a:t>red- </a:t>
            </a:r>
            <a:r>
              <a:rPr lang="en-US" sz="2600" dirty="0">
                <a:latin typeface="Times New Roman" pitchFamily="18" charset="0"/>
                <a:cs typeface="Times New Roman" pitchFamily="18" charset="0"/>
              </a:rPr>
              <a:t>60-90%</a:t>
            </a:r>
          </a:p>
          <a:p>
            <a:pPr lvl="2"/>
            <a:endParaRPr lang="en-US" sz="2600"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Red</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More than 90 % red color- processing harvested</a:t>
            </a:r>
          </a:p>
          <a:p>
            <a:endParaRPr lang="en-US" sz="2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510513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629400"/>
          </a:xfrm>
        </p:spPr>
        <p:txBody>
          <a:bodyPr>
            <a:normAutofit/>
          </a:bodyPr>
          <a:lstStyle/>
          <a:p>
            <a:endParaRPr lang="en-US" sz="25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For </a:t>
            </a:r>
            <a:r>
              <a:rPr lang="en-US" dirty="0">
                <a:latin typeface="Times New Roman" pitchFamily="18" charset="0"/>
                <a:cs typeface="Times New Roman" pitchFamily="18" charset="0"/>
              </a:rPr>
              <a:t>long distance transport </a:t>
            </a:r>
            <a:r>
              <a:rPr lang="en-US" dirty="0" smtClean="0">
                <a:latin typeface="Times New Roman" pitchFamily="18" charset="0"/>
                <a:cs typeface="Times New Roman" pitchFamily="18" charset="0"/>
              </a:rPr>
              <a:t>harvest the fruit at </a:t>
            </a:r>
            <a:r>
              <a:rPr lang="en-US" dirty="0">
                <a:latin typeface="Times New Roman" pitchFamily="18" charset="0"/>
                <a:cs typeface="Times New Roman" pitchFamily="18" charset="0"/>
              </a:rPr>
              <a:t>mature green or breaker stage</a:t>
            </a:r>
            <a:r>
              <a:rPr lang="en-US" dirty="0" smtClean="0">
                <a:latin typeface="Times New Roman" pitchFamily="18" charset="0"/>
                <a:cs typeface="Times New Roman" pitchFamily="18" charset="0"/>
              </a:rPr>
              <a:t>.</a:t>
            </a:r>
          </a:p>
          <a:p>
            <a:endParaRPr lang="en-US" sz="26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For </a:t>
            </a:r>
            <a:r>
              <a:rPr lang="en-US" sz="2800" dirty="0">
                <a:latin typeface="Times New Roman" pitchFamily="18" charset="0"/>
                <a:cs typeface="Times New Roman" pitchFamily="18" charset="0"/>
              </a:rPr>
              <a:t>processing at full ripe stage  </a:t>
            </a:r>
            <a:r>
              <a:rPr lang="en-US" sz="2600" dirty="0">
                <a:latin typeface="Times New Roman" pitchFamily="18" charset="0"/>
                <a:cs typeface="Times New Roman" pitchFamily="18" charset="0"/>
              </a:rPr>
              <a:t>(nearly all ripe but flesh is firm) are required </a:t>
            </a:r>
            <a:endParaRPr lang="en-US" sz="2600" dirty="0" smtClean="0">
              <a:latin typeface="Times New Roman" pitchFamily="18" charset="0"/>
              <a:cs typeface="Times New Roman" pitchFamily="18" charset="0"/>
            </a:endParaRPr>
          </a:p>
          <a:p>
            <a:pPr lvl="2"/>
            <a:r>
              <a:rPr lang="en-US" sz="2700" dirty="0" smtClean="0">
                <a:latin typeface="Times New Roman" pitchFamily="18" charset="0"/>
                <a:cs typeface="Times New Roman" pitchFamily="18" charset="0"/>
              </a:rPr>
              <a:t>to </a:t>
            </a:r>
            <a:r>
              <a:rPr lang="en-US" sz="2700" dirty="0">
                <a:latin typeface="Times New Roman" pitchFamily="18" charset="0"/>
                <a:cs typeface="Times New Roman" pitchFamily="18" charset="0"/>
              </a:rPr>
              <a:t>optimize various quality parameters such as color, flavor, </a:t>
            </a:r>
            <a:r>
              <a:rPr lang="en-US" sz="2700" dirty="0" smtClean="0">
                <a:latin typeface="Times New Roman" pitchFamily="18" charset="0"/>
                <a:cs typeface="Times New Roman" pitchFamily="18" charset="0"/>
              </a:rPr>
              <a:t>texture</a:t>
            </a:r>
            <a:r>
              <a:rPr lang="en-US" sz="2700" dirty="0">
                <a:latin typeface="Times New Roman" pitchFamily="18" charset="0"/>
                <a:cs typeface="Times New Roman" pitchFamily="18" charset="0"/>
              </a:rPr>
              <a:t>, acidity, and total solids. </a:t>
            </a:r>
          </a:p>
          <a:p>
            <a:endParaRPr lang="en-US"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For </a:t>
            </a:r>
            <a:r>
              <a:rPr lang="en-US" sz="2800" dirty="0">
                <a:latin typeface="Times New Roman" pitchFamily="18" charset="0"/>
                <a:cs typeface="Times New Roman" pitchFamily="18" charset="0"/>
              </a:rPr>
              <a:t>road side sales </a:t>
            </a:r>
            <a:r>
              <a:rPr lang="en-US" sz="2700" dirty="0">
                <a:latin typeface="Times New Roman" pitchFamily="18" charset="0"/>
                <a:cs typeface="Times New Roman" pitchFamily="18" charset="0"/>
              </a:rPr>
              <a:t>harvest at breaker, pin stages on wards. </a:t>
            </a:r>
          </a:p>
          <a:p>
            <a:endParaRPr lang="en-US" dirty="0"/>
          </a:p>
        </p:txBody>
      </p:sp>
    </p:spTree>
    <p:extLst>
      <p:ext uri="{BB962C8B-B14F-4D97-AF65-F5344CB8AC3E}">
        <p14:creationId xmlns:p14="http://schemas.microsoft.com/office/powerpoint/2010/main" xmlns="" val="1711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324600"/>
          </a:xfrm>
        </p:spPr>
        <p:txBody>
          <a:bodyPr>
            <a:normAutofit/>
          </a:bodyPr>
          <a:lstStyle/>
          <a:p>
            <a:pPr marL="0" indent="0">
              <a:buNone/>
            </a:pPr>
            <a:r>
              <a:rPr lang="en-US" sz="2800" b="1" dirty="0">
                <a:latin typeface="Times New Roman" pitchFamily="18" charset="0"/>
                <a:cs typeface="Times New Roman" pitchFamily="18" charset="0"/>
              </a:rPr>
              <a:t>Storage: </a:t>
            </a:r>
          </a:p>
          <a:p>
            <a:pPr lvl="1"/>
            <a:r>
              <a:rPr lang="en-US" sz="2700" dirty="0">
                <a:latin typeface="Times New Roman" pitchFamily="18" charset="0"/>
                <a:cs typeface="Times New Roman" pitchFamily="18" charset="0"/>
              </a:rPr>
              <a:t>It is climacteric fruit that exhibits increase both in respiration and ethylene production. Therefore; Should be handled at low temperature Ripe (red) fruits 3-4 </a:t>
            </a:r>
            <a:r>
              <a:rPr lang="en-US" sz="2700" baseline="30000" dirty="0" err="1">
                <a:latin typeface="Times New Roman" pitchFamily="18" charset="0"/>
                <a:cs typeface="Times New Roman" pitchFamily="18" charset="0"/>
              </a:rPr>
              <a:t>o</a:t>
            </a:r>
            <a:r>
              <a:rPr lang="en-US" sz="2700" dirty="0" err="1">
                <a:latin typeface="Times New Roman" pitchFamily="18" charset="0"/>
                <a:cs typeface="Times New Roman" pitchFamily="18" charset="0"/>
              </a:rPr>
              <a:t>C</a:t>
            </a:r>
            <a:r>
              <a:rPr lang="en-US" sz="2700" dirty="0">
                <a:latin typeface="Times New Roman" pitchFamily="18" charset="0"/>
                <a:cs typeface="Times New Roman" pitchFamily="18" charset="0"/>
              </a:rPr>
              <a:t> and  85-90% RH</a:t>
            </a:r>
          </a:p>
          <a:p>
            <a:pPr lvl="1"/>
            <a:endParaRPr lang="en-US" sz="2700" dirty="0" smtClean="0">
              <a:latin typeface="Times New Roman" pitchFamily="18" charset="0"/>
              <a:cs typeface="Times New Roman" pitchFamily="18" charset="0"/>
            </a:endParaRPr>
          </a:p>
          <a:p>
            <a:pPr lvl="1"/>
            <a:r>
              <a:rPr lang="en-US" sz="2700" dirty="0" smtClean="0">
                <a:latin typeface="Times New Roman" pitchFamily="18" charset="0"/>
                <a:cs typeface="Times New Roman" pitchFamily="18" charset="0"/>
              </a:rPr>
              <a:t>Ethylene </a:t>
            </a:r>
            <a:r>
              <a:rPr lang="en-US" sz="2700" dirty="0">
                <a:latin typeface="Times New Roman" pitchFamily="18" charset="0"/>
                <a:cs typeface="Times New Roman" pitchFamily="18" charset="0"/>
              </a:rPr>
              <a:t>may be applied to accelerate ripening and to control the percentage of red-ripe fruits. optimum T</a:t>
            </a:r>
            <a:r>
              <a:rPr lang="en-US" sz="2700" baseline="30000" dirty="0">
                <a:latin typeface="Times New Roman" pitchFamily="18" charset="0"/>
                <a:cs typeface="Times New Roman" pitchFamily="18" charset="0"/>
              </a:rPr>
              <a:t>o</a:t>
            </a:r>
            <a:r>
              <a:rPr lang="en-US" sz="2700" dirty="0">
                <a:latin typeface="Times New Roman" pitchFamily="18" charset="0"/>
                <a:cs typeface="Times New Roman" pitchFamily="18" charset="0"/>
              </a:rPr>
              <a:t> for ripening is crucial (not &lt;10 </a:t>
            </a:r>
            <a:r>
              <a:rPr lang="en-US" sz="2700" baseline="30000" dirty="0" err="1">
                <a:latin typeface="Times New Roman" pitchFamily="18" charset="0"/>
                <a:cs typeface="Times New Roman" pitchFamily="18" charset="0"/>
              </a:rPr>
              <a:t>o</a:t>
            </a:r>
            <a:r>
              <a:rPr lang="en-US" sz="2700" dirty="0" err="1">
                <a:latin typeface="Times New Roman" pitchFamily="18" charset="0"/>
                <a:cs typeface="Times New Roman" pitchFamily="18" charset="0"/>
              </a:rPr>
              <a:t>c</a:t>
            </a:r>
            <a:r>
              <a:rPr lang="en-US" sz="2700" dirty="0">
                <a:latin typeface="Times New Roman" pitchFamily="18" charset="0"/>
                <a:cs typeface="Times New Roman" pitchFamily="18" charset="0"/>
              </a:rPr>
              <a:t>) </a:t>
            </a:r>
          </a:p>
          <a:p>
            <a:pPr marL="514350" indent="-457200"/>
            <a:endParaRPr lang="en-US" sz="2700" dirty="0">
              <a:latin typeface="Times New Roman" pitchFamily="18" charset="0"/>
              <a:cs typeface="Times New Roman" pitchFamily="18" charset="0"/>
            </a:endParaRPr>
          </a:p>
          <a:p>
            <a:pPr marL="514350" indent="-457200"/>
            <a:r>
              <a:rPr lang="en-US" sz="2700" dirty="0">
                <a:latin typeface="Times New Roman" pitchFamily="18" charset="0"/>
                <a:cs typeface="Times New Roman" pitchFamily="18" charset="0"/>
              </a:rPr>
              <a:t>Other post harvest handling practice are done after harvest; </a:t>
            </a:r>
            <a:r>
              <a:rPr lang="en-US" dirty="0">
                <a:latin typeface="Times New Roman" pitchFamily="18" charset="0"/>
                <a:cs typeface="Times New Roman" pitchFamily="18" charset="0"/>
              </a:rPr>
              <a:t>but always </a:t>
            </a:r>
            <a:r>
              <a:rPr lang="en-US" b="1" dirty="0">
                <a:latin typeface="Times New Roman" pitchFamily="18" charset="0"/>
                <a:cs typeface="Times New Roman" pitchFamily="18" charset="0"/>
              </a:rPr>
              <a:t>avoid damage during handling process </a:t>
            </a:r>
          </a:p>
          <a:p>
            <a:pPr marL="0" indent="0">
              <a:buNone/>
            </a:pPr>
            <a:endParaRPr lang="en-US" sz="2600" b="1" dirty="0" smtClean="0">
              <a:latin typeface="Times New Roman" pitchFamily="18" charset="0"/>
              <a:cs typeface="Times New Roman" pitchFamily="18" charset="0"/>
            </a:endParaRPr>
          </a:p>
          <a:p>
            <a:pPr lvl="0"/>
            <a:endParaRPr lang="en-US" dirty="0" smtClean="0"/>
          </a:p>
          <a:p>
            <a:endParaRPr lang="en-US" dirty="0"/>
          </a:p>
        </p:txBody>
      </p:sp>
    </p:spTree>
    <p:extLst>
      <p:ext uri="{BB962C8B-B14F-4D97-AF65-F5344CB8AC3E}">
        <p14:creationId xmlns:p14="http://schemas.microsoft.com/office/powerpoint/2010/main" xmlns="" val="2077898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Autofit/>
          </a:bodyPr>
          <a:lstStyle/>
          <a:p>
            <a:r>
              <a:rPr lang="en-US" b="1" dirty="0" smtClean="0">
                <a:latin typeface="Times New Roman" pitchFamily="18" charset="0"/>
                <a:cs typeface="Times New Roman" pitchFamily="18" charset="0"/>
              </a:rPr>
              <a:t>B. Pepper (</a:t>
            </a:r>
            <a:r>
              <a:rPr lang="en-GB" b="1" i="1" dirty="0">
                <a:latin typeface="Times New Roman" pitchFamily="18" charset="0"/>
                <a:cs typeface="Times New Roman" pitchFamily="18" charset="0"/>
              </a:rPr>
              <a:t>Capsicum </a:t>
            </a:r>
            <a:r>
              <a:rPr lang="en-GB" b="1" i="1" dirty="0" smtClean="0">
                <a:latin typeface="Times New Roman" pitchFamily="18" charset="0"/>
                <a:cs typeface="Times New Roman" pitchFamily="18" charset="0"/>
              </a:rPr>
              <a:t>species</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10600" cy="7696200"/>
          </a:xfrm>
        </p:spPr>
        <p:txBody>
          <a:bodyPr>
            <a:normAutofit/>
          </a:bodyPr>
          <a:lstStyle/>
          <a:p>
            <a:pPr marL="0" indent="0">
              <a:lnSpc>
                <a:spcPct val="120000"/>
              </a:lnSpc>
              <a:buNone/>
            </a:pPr>
            <a:r>
              <a:rPr lang="en-US" b="1" u="sng" dirty="0">
                <a:latin typeface="Times New Roman" pitchFamily="18" charset="0"/>
                <a:cs typeface="Times New Roman" pitchFamily="18" charset="0"/>
              </a:rPr>
              <a:t>Use and composition</a:t>
            </a:r>
            <a:endParaRPr lang="en-US" dirty="0">
              <a:latin typeface="Times New Roman" pitchFamily="18" charset="0"/>
              <a:cs typeface="Times New Roman" pitchFamily="18" charset="0"/>
            </a:endParaRPr>
          </a:p>
          <a:p>
            <a:pPr lvl="0"/>
            <a:r>
              <a:rPr lang="en-US" sz="2600" dirty="0">
                <a:latin typeface="Times New Roman" pitchFamily="18" charset="0"/>
                <a:cs typeface="Times New Roman" pitchFamily="18" charset="0"/>
              </a:rPr>
              <a:t>The world’s third most important vegetable after potatoes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tomatoes</a:t>
            </a:r>
          </a:p>
          <a:p>
            <a:pPr lvl="0"/>
            <a:endParaRPr lang="en-US" sz="2600" dirty="0" smtClean="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Are </a:t>
            </a:r>
            <a:r>
              <a:rPr lang="en-US" sz="2600" dirty="0">
                <a:latin typeface="Times New Roman" pitchFamily="18" charset="0"/>
                <a:cs typeface="Times New Roman" pitchFamily="18" charset="0"/>
              </a:rPr>
              <a:t>major ingredients of curry powder (for flavoring, coloring food </a:t>
            </a:r>
            <a:r>
              <a:rPr lang="en-US" sz="2600" dirty="0" smtClean="0">
                <a:latin typeface="Times New Roman" pitchFamily="18" charset="0"/>
                <a:cs typeface="Times New Roman" pitchFamily="18" charset="0"/>
              </a:rPr>
              <a:t>&amp; pungency). </a:t>
            </a:r>
          </a:p>
          <a:p>
            <a:pPr lvl="0">
              <a:buNone/>
            </a:pPr>
            <a:endParaRPr lang="en-US" sz="2600" dirty="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Used as a Coloring agent by extracting the </a:t>
            </a:r>
            <a:r>
              <a:rPr lang="en-US" sz="2600" dirty="0">
                <a:latin typeface="Times New Roman"/>
                <a:ea typeface="Times New Roman"/>
              </a:rPr>
              <a:t>oleoresin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pharmaceutical </a:t>
            </a:r>
            <a:r>
              <a:rPr lang="en-US" sz="2600" dirty="0" smtClean="0">
                <a:latin typeface="Times New Roman" pitchFamily="18" charset="0"/>
                <a:cs typeface="Times New Roman" pitchFamily="18" charset="0"/>
              </a:rPr>
              <a:t>ingredient</a:t>
            </a:r>
          </a:p>
          <a:p>
            <a:pPr marL="365760" indent="-283464" algn="just">
              <a:buClr>
                <a:srgbClr val="00B050"/>
              </a:buClr>
              <a:buFont typeface="Wingdings" pitchFamily="2" charset="2"/>
              <a:buChar char="q"/>
              <a:defRPr/>
            </a:pPr>
            <a:endParaRPr lang="en-US" sz="2550" dirty="0" smtClean="0">
              <a:latin typeface="Times New Roman" pitchFamily="18" charset="0"/>
              <a:cs typeface="Times New Roman" pitchFamily="18" charset="0"/>
            </a:endParaRPr>
          </a:p>
          <a:p>
            <a:pPr marL="82296" indent="0" algn="just">
              <a:buClr>
                <a:srgbClr val="00B050"/>
              </a:buClr>
              <a:buNone/>
              <a:defRPr/>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829523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10600" cy="8001000"/>
          </a:xfrm>
        </p:spPr>
        <p:txBody>
          <a:bodyPr>
            <a:normAutofit/>
          </a:bodyPr>
          <a:lstStyle/>
          <a:p>
            <a:pPr marL="365760" indent="-283464" algn="just">
              <a:buClr>
                <a:srgbClr val="00B050"/>
              </a:buClr>
              <a:buFont typeface="Wingdings" pitchFamily="2" charset="2"/>
              <a:buChar char="q"/>
              <a:defRPr/>
            </a:pPr>
            <a:r>
              <a:rPr lang="en-US" sz="2600" dirty="0">
                <a:latin typeface="Times New Roman" pitchFamily="18" charset="0"/>
                <a:cs typeface="Times New Roman" pitchFamily="18" charset="0"/>
              </a:rPr>
              <a:t>Consumed pod as fresh (salads as vegetable) in raw or cooked with other dishes (added to stew as a spice, sandwiches or hamburgers)</a:t>
            </a:r>
          </a:p>
          <a:p>
            <a:pPr marL="365760" lvl="0" indent="-283464" algn="just">
              <a:buClr>
                <a:srgbClr val="00B050"/>
              </a:buClr>
              <a:buFont typeface="Wingdings" pitchFamily="2" charset="2"/>
              <a:buChar char="q"/>
              <a:defRPr/>
            </a:pPr>
            <a:endParaRPr lang="en-US" sz="2600" dirty="0" smtClean="0">
              <a:latin typeface="Times New Roman" pitchFamily="18" charset="0"/>
              <a:cs typeface="Times New Roman" pitchFamily="18" charset="0"/>
            </a:endParaRPr>
          </a:p>
          <a:p>
            <a:pPr marL="365760" lvl="0" indent="-283464" algn="just">
              <a:buClr>
                <a:srgbClr val="00B050"/>
              </a:buClr>
              <a:buFont typeface="Wingdings" pitchFamily="2" charset="2"/>
              <a:buChar char="q"/>
              <a:defRPr/>
            </a:pPr>
            <a:r>
              <a:rPr lang="en-US" sz="2600" dirty="0" smtClean="0">
                <a:latin typeface="Times New Roman" pitchFamily="18" charset="0"/>
                <a:cs typeface="Times New Roman" pitchFamily="18" charset="0"/>
              </a:rPr>
              <a:t>A </a:t>
            </a:r>
            <a:r>
              <a:rPr lang="en-US" sz="2600" dirty="0">
                <a:latin typeface="Times New Roman" pitchFamily="18" charset="0"/>
                <a:cs typeface="Times New Roman" pitchFamily="18" charset="0"/>
              </a:rPr>
              <a:t>rich source of vitamin A, C &amp;</a:t>
            </a:r>
            <a:r>
              <a:rPr lang="en-US" sz="2600" dirty="0" smtClean="0">
                <a:latin typeface="Times New Roman" pitchFamily="18" charset="0"/>
                <a:cs typeface="Times New Roman" pitchFamily="18" charset="0"/>
              </a:rPr>
              <a:t> E, </a:t>
            </a:r>
            <a:r>
              <a:rPr lang="en-US" sz="2600" dirty="0">
                <a:latin typeface="Times New Roman" pitchFamily="18" charset="0"/>
                <a:cs typeface="Times New Roman" pitchFamily="18" charset="0"/>
              </a:rPr>
              <a:t>minerals (K, P </a:t>
            </a:r>
            <a:r>
              <a:rPr lang="en-US" sz="2600" dirty="0" smtClean="0">
                <a:latin typeface="Times New Roman" pitchFamily="18" charset="0"/>
                <a:cs typeface="Times New Roman" pitchFamily="18" charset="0"/>
              </a:rPr>
              <a:t>&amp; </a:t>
            </a:r>
            <a:r>
              <a:rPr lang="en-US" sz="2600" dirty="0" err="1" smtClean="0">
                <a:latin typeface="Times New Roman" pitchFamily="18" charset="0"/>
                <a:cs typeface="Times New Roman" pitchFamily="18" charset="0"/>
              </a:rPr>
              <a:t>Ca</a:t>
            </a:r>
            <a:r>
              <a:rPr lang="en-US" sz="2600" dirty="0" smtClean="0">
                <a:latin typeface="Times New Roman" pitchFamily="18" charset="0"/>
                <a:cs typeface="Times New Roman" pitchFamily="18" charset="0"/>
              </a:rPr>
              <a:t>) </a:t>
            </a:r>
          </a:p>
          <a:p>
            <a:pPr marL="365760" lvl="0" indent="-283464" algn="just">
              <a:buClr>
                <a:srgbClr val="00B050"/>
              </a:buClr>
              <a:buFont typeface="Wingdings" pitchFamily="2" charset="2"/>
              <a:buChar char="q"/>
              <a:defRPr/>
            </a:pPr>
            <a:endParaRPr lang="en-US" sz="2600" dirty="0">
              <a:latin typeface="Times New Roman" pitchFamily="18" charset="0"/>
              <a:cs typeface="Times New Roman" pitchFamily="18" charset="0"/>
            </a:endParaRPr>
          </a:p>
          <a:p>
            <a:pPr marL="365760" lvl="0" indent="-283464" algn="just">
              <a:buClr>
                <a:srgbClr val="00B050"/>
              </a:buClr>
              <a:buFont typeface="Wingdings" pitchFamily="2" charset="2"/>
              <a:buChar char="q"/>
              <a:defRPr/>
            </a:pPr>
            <a:r>
              <a:rPr lang="en-US" sz="2600" dirty="0" smtClean="0">
                <a:latin typeface="Times New Roman" pitchFamily="18" charset="0"/>
                <a:cs typeface="Times New Roman" pitchFamily="18" charset="0"/>
              </a:rPr>
              <a:t>Prevents </a:t>
            </a:r>
            <a:r>
              <a:rPr lang="en-US" sz="2600" dirty="0">
                <a:latin typeface="Times New Roman" pitchFamily="18" charset="0"/>
                <a:cs typeface="Times New Roman" pitchFamily="18" charset="0"/>
              </a:rPr>
              <a:t>heart diseases by dilating blood vessels </a:t>
            </a:r>
          </a:p>
          <a:p>
            <a:pPr marL="365760" lvl="0" indent="-283464" algn="just">
              <a:buClr>
                <a:srgbClr val="00B050"/>
              </a:buClr>
              <a:buFont typeface="Wingdings" pitchFamily="2" charset="2"/>
              <a:buChar char="q"/>
              <a:defRPr/>
            </a:pPr>
            <a:endParaRPr lang="en-US" sz="2600" dirty="0">
              <a:latin typeface="Times New Roman" pitchFamily="18" charset="0"/>
              <a:cs typeface="Times New Roman" pitchFamily="18" charset="0"/>
            </a:endParaRPr>
          </a:p>
          <a:p>
            <a:pPr marL="365760" lvl="0" indent="-283464" algn="just">
              <a:buClr>
                <a:srgbClr val="00B050"/>
              </a:buClr>
              <a:buFont typeface="Wingdings" pitchFamily="2" charset="2"/>
              <a:buChar char="q"/>
              <a:defRPr/>
            </a:pPr>
            <a:r>
              <a:rPr lang="en-US" sz="2600" dirty="0" smtClean="0">
                <a:latin typeface="Times New Roman" pitchFamily="18" charset="0"/>
                <a:cs typeface="Times New Roman" pitchFamily="18" charset="0"/>
              </a:rPr>
              <a:t>Processed </a:t>
            </a:r>
            <a:r>
              <a:rPr lang="en-US" sz="2600" dirty="0">
                <a:latin typeface="Times New Roman" pitchFamily="18" charset="0"/>
                <a:cs typeface="Times New Roman" pitchFamily="18" charset="0"/>
              </a:rPr>
              <a:t>into </a:t>
            </a:r>
            <a:r>
              <a:rPr lang="en-US" sz="2600" dirty="0" smtClean="0">
                <a:latin typeface="Times New Roman" pitchFamily="18" charset="0"/>
                <a:cs typeface="Times New Roman" pitchFamily="18" charset="0"/>
              </a:rPr>
              <a:t>d/t </a:t>
            </a:r>
            <a:r>
              <a:rPr lang="en-US" sz="2600" dirty="0">
                <a:latin typeface="Times New Roman" pitchFamily="18" charset="0"/>
                <a:cs typeface="Times New Roman" pitchFamily="18" charset="0"/>
              </a:rPr>
              <a:t>forms (sauces </a:t>
            </a:r>
            <a:r>
              <a:rPr lang="en-US" sz="2600" dirty="0" smtClean="0">
                <a:latin typeface="Times New Roman" pitchFamily="18" charset="0"/>
                <a:cs typeface="Times New Roman" pitchFamily="18" charset="0"/>
              </a:rPr>
              <a:t>&amp; dried powered, pickles</a:t>
            </a:r>
            <a:r>
              <a:rPr lang="en-US" sz="2600" dirty="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&amp;  assists in digestion</a:t>
            </a:r>
          </a:p>
          <a:p>
            <a:pPr marL="365760" indent="-283464" algn="just">
              <a:buClr>
                <a:srgbClr val="00B050"/>
              </a:buClr>
              <a:buFont typeface="Wingdings" pitchFamily="2" charset="2"/>
              <a:buChar char="q"/>
              <a:defRPr/>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005917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10600" cy="6705600"/>
          </a:xfrm>
        </p:spPr>
        <p:txBody>
          <a:bodyPr>
            <a:normAutofit/>
          </a:bodyPr>
          <a:lstStyle/>
          <a:p>
            <a:pPr marL="0" lvl="0" indent="0">
              <a:buNone/>
            </a:pPr>
            <a:r>
              <a:rPr lang="en-US" sz="3600" b="1" u="sng" dirty="0">
                <a:latin typeface="Times New Roman" pitchFamily="18" charset="0"/>
                <a:cs typeface="Times New Roman" pitchFamily="18" charset="0"/>
              </a:rPr>
              <a:t>Origin and Botany</a:t>
            </a:r>
            <a:r>
              <a:rPr lang="en-US" sz="3600" b="1" dirty="0">
                <a:latin typeface="Times New Roman" pitchFamily="18" charset="0"/>
                <a:cs typeface="Times New Roman" pitchFamily="18" charset="0"/>
              </a:rPr>
              <a:t> </a:t>
            </a:r>
            <a:endParaRPr lang="en-US" sz="3600" b="1"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Originated </a:t>
            </a:r>
            <a:r>
              <a:rPr lang="en-US" sz="2600" dirty="0">
                <a:latin typeface="Times New Roman" pitchFamily="18" charset="0"/>
                <a:cs typeface="Times New Roman" pitchFamily="18" charset="0"/>
              </a:rPr>
              <a:t>in L</a:t>
            </a:r>
            <a:r>
              <a:rPr lang="en-US" sz="2600" dirty="0" smtClean="0">
                <a:latin typeface="Times New Roman" pitchFamily="18" charset="0"/>
                <a:cs typeface="Times New Roman" pitchFamily="18" charset="0"/>
              </a:rPr>
              <a:t>atin </a:t>
            </a:r>
            <a:r>
              <a:rPr lang="en-US" sz="2600" dirty="0">
                <a:latin typeface="Times New Roman" pitchFamily="18" charset="0"/>
                <a:cs typeface="Times New Roman" pitchFamily="18" charset="0"/>
              </a:rPr>
              <a:t>America (Peru, Chile, Bolivia)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Perennial herbaceous </a:t>
            </a:r>
            <a:r>
              <a:rPr lang="en-US" sz="2600" dirty="0">
                <a:latin typeface="Times New Roman" pitchFamily="18" charset="0"/>
                <a:cs typeface="Times New Roman" pitchFamily="18" charset="0"/>
              </a:rPr>
              <a:t>usually </a:t>
            </a:r>
            <a:r>
              <a:rPr lang="en-US" sz="3600" dirty="0">
                <a:latin typeface="Times New Roman" pitchFamily="18" charset="0"/>
                <a:cs typeface="Times New Roman" pitchFamily="18" charset="0"/>
              </a:rPr>
              <a:t>grown</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lvl="1"/>
            <a:r>
              <a:rPr lang="en-US" sz="2600" b="1" dirty="0" smtClean="0">
                <a:latin typeface="Times New Roman" pitchFamily="18" charset="0"/>
                <a:cs typeface="Times New Roman" pitchFamily="18" charset="0"/>
              </a:rPr>
              <a:t>As </a:t>
            </a:r>
            <a:r>
              <a:rPr lang="en-US" sz="3200" b="1" dirty="0" smtClean="0">
                <a:latin typeface="Times New Roman" pitchFamily="18" charset="0"/>
                <a:cs typeface="Times New Roman" pitchFamily="18" charset="0"/>
              </a:rPr>
              <a:t>annual plant for its fruit </a:t>
            </a:r>
            <a:r>
              <a:rPr lang="en-US" sz="2600" dirty="0">
                <a:latin typeface="Times New Roman" pitchFamily="18" charset="0"/>
                <a:cs typeface="Times New Roman" pitchFamily="18" charset="0"/>
              </a:rPr>
              <a:t>(short duration </a:t>
            </a:r>
            <a:r>
              <a:rPr lang="en-US" sz="2600" dirty="0" smtClean="0">
                <a:latin typeface="Times New Roman" pitchFamily="18" charset="0"/>
                <a:cs typeface="Times New Roman" pitchFamily="18" charset="0"/>
              </a:rPr>
              <a:t>crop) </a:t>
            </a:r>
          </a:p>
          <a:p>
            <a:pPr lvl="1"/>
            <a:endParaRPr lang="en-US" sz="2600" dirty="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which are found in </a:t>
            </a:r>
            <a:r>
              <a:rPr lang="en-US" sz="2600" i="1" dirty="0" err="1">
                <a:latin typeface="Times New Roman" pitchFamily="18" charset="0"/>
                <a:cs typeface="Times New Roman" pitchFamily="18" charset="0"/>
              </a:rPr>
              <a:t>Solanaceae</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family.</a:t>
            </a:r>
          </a:p>
          <a:p>
            <a:pPr lvl="0"/>
            <a:endParaRPr lang="en-US" sz="2700"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3317708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r>
              <a:rPr lang="en-US" sz="2600" dirty="0">
                <a:latin typeface="Times New Roman" pitchFamily="18" charset="0"/>
                <a:cs typeface="Times New Roman" pitchFamily="18" charset="0"/>
              </a:rPr>
              <a:t>The genus </a:t>
            </a:r>
            <a:r>
              <a:rPr lang="en-US" sz="2600" i="1" dirty="0">
                <a:latin typeface="Times New Roman" pitchFamily="18" charset="0"/>
                <a:cs typeface="Times New Roman" pitchFamily="18" charset="0"/>
              </a:rPr>
              <a:t>Capsicum </a:t>
            </a:r>
            <a:r>
              <a:rPr lang="en-US" sz="2600" dirty="0">
                <a:latin typeface="Times New Roman" pitchFamily="18" charset="0"/>
                <a:cs typeface="Times New Roman" pitchFamily="18" charset="0"/>
              </a:rPr>
              <a:t>which consists of 22 wild species and five domesticated species</a:t>
            </a:r>
          </a:p>
          <a:p>
            <a:pPr lvl="1"/>
            <a:r>
              <a:rPr lang="en-US" sz="2600" i="1" dirty="0">
                <a:latin typeface="Times New Roman" pitchFamily="18" charset="0"/>
                <a:cs typeface="Times New Roman" pitchFamily="18" charset="0"/>
              </a:rPr>
              <a:t>Capsicum </a:t>
            </a:r>
            <a:r>
              <a:rPr lang="en-US" sz="2600" i="1" dirty="0" err="1">
                <a:latin typeface="Times New Roman" pitchFamily="18" charset="0"/>
                <a:cs typeface="Times New Roman" pitchFamily="18" charset="0"/>
              </a:rPr>
              <a:t>annuum</a:t>
            </a:r>
            <a:r>
              <a:rPr lang="en-US" sz="2600" i="1" dirty="0">
                <a:latin typeface="Times New Roman" pitchFamily="18" charset="0"/>
                <a:cs typeface="Times New Roman" pitchFamily="18" charset="0"/>
              </a:rPr>
              <a:t> (it includes </a:t>
            </a:r>
            <a:r>
              <a:rPr lang="en-US" sz="2600" b="1" dirty="0">
                <a:latin typeface="Times New Roman" pitchFamily="18" charset="0"/>
                <a:cs typeface="Times New Roman" pitchFamily="18" charset="0"/>
              </a:rPr>
              <a:t>hot pepper, bell/sweet </a:t>
            </a:r>
            <a:r>
              <a:rPr lang="en-US" sz="2600" dirty="0">
                <a:latin typeface="Times New Roman" pitchFamily="18" charset="0"/>
                <a:cs typeface="Times New Roman" pitchFamily="18" charset="0"/>
              </a:rPr>
              <a:t>paper)-</a:t>
            </a:r>
            <a:r>
              <a:rPr lang="en-US" sz="2600" i="1" dirty="0">
                <a:latin typeface="Times New Roman" pitchFamily="18" charset="0"/>
                <a:cs typeface="Times New Roman" pitchFamily="18" charset="0"/>
              </a:rPr>
              <a:t>it </a:t>
            </a:r>
            <a:r>
              <a:rPr lang="en-US" sz="2600" dirty="0">
                <a:latin typeface="Times New Roman" pitchFamily="18" charset="0"/>
                <a:cs typeface="Times New Roman" pitchFamily="18" charset="0"/>
              </a:rPr>
              <a:t>is the most commonly cultivated</a:t>
            </a:r>
            <a:r>
              <a:rPr lang="en-US" sz="2600" i="1" dirty="0">
                <a:latin typeface="Times New Roman" pitchFamily="18" charset="0"/>
                <a:cs typeface="Times New Roman" pitchFamily="18" charset="0"/>
              </a:rPr>
              <a:t> one.</a:t>
            </a:r>
          </a:p>
          <a:p>
            <a:pPr lvl="1"/>
            <a:r>
              <a:rPr lang="en-US" sz="2600" i="1" dirty="0">
                <a:latin typeface="Times New Roman" pitchFamily="18" charset="0"/>
                <a:cs typeface="Times New Roman" pitchFamily="18" charset="0"/>
              </a:rPr>
              <a:t>Capsicum </a:t>
            </a:r>
            <a:r>
              <a:rPr lang="en-US" sz="2600" i="1" dirty="0" err="1">
                <a:latin typeface="Times New Roman" pitchFamily="18" charset="0"/>
                <a:cs typeface="Times New Roman" pitchFamily="18" charset="0"/>
              </a:rPr>
              <a:t>frutescens</a:t>
            </a:r>
            <a:r>
              <a:rPr lang="en-US" sz="2600" i="1" dirty="0">
                <a:latin typeface="Times New Roman" pitchFamily="18" charset="0"/>
                <a:cs typeface="Times New Roman" pitchFamily="18" charset="0"/>
              </a:rPr>
              <a:t> (chili pepper; </a:t>
            </a:r>
            <a:r>
              <a:rPr lang="en-US" sz="2600" dirty="0">
                <a:latin typeface="Times New Roman" pitchFamily="18" charset="0"/>
                <a:cs typeface="Times New Roman" pitchFamily="18" charset="0"/>
              </a:rPr>
              <a:t>contain very hot types, </a:t>
            </a:r>
            <a:r>
              <a:rPr lang="en-US" sz="2600" dirty="0" err="1">
                <a:latin typeface="Times New Roman" pitchFamily="18" charset="0"/>
                <a:cs typeface="Times New Roman" pitchFamily="18" charset="0"/>
              </a:rPr>
              <a:t>mitmita</a:t>
            </a:r>
            <a:r>
              <a:rPr lang="en-US" sz="2600" dirty="0">
                <a:latin typeface="Times New Roman" pitchFamily="18" charset="0"/>
                <a:cs typeface="Times New Roman" pitchFamily="18" charset="0"/>
              </a:rPr>
              <a:t> or very hot </a:t>
            </a:r>
            <a:r>
              <a:rPr lang="en-US" sz="2600" dirty="0" err="1">
                <a:latin typeface="Times New Roman" pitchFamily="18" charset="0"/>
                <a:cs typeface="Times New Roman" pitchFamily="18" charset="0"/>
              </a:rPr>
              <a:t>Berbere</a:t>
            </a:r>
            <a:r>
              <a:rPr lang="en-US" sz="2600" i="1" dirty="0">
                <a:latin typeface="Times New Roman" pitchFamily="18" charset="0"/>
                <a:cs typeface="Times New Roman" pitchFamily="18" charset="0"/>
              </a:rPr>
              <a:t>)</a:t>
            </a:r>
          </a:p>
          <a:p>
            <a:pPr lvl="1"/>
            <a:r>
              <a:rPr lang="en-US" sz="2600" i="1" dirty="0">
                <a:latin typeface="Times New Roman" pitchFamily="18" charset="0"/>
                <a:cs typeface="Times New Roman" pitchFamily="18" charset="0"/>
              </a:rPr>
              <a:t>Capsicum </a:t>
            </a:r>
            <a:r>
              <a:rPr lang="en-US" sz="2600" i="1" dirty="0" err="1">
                <a:latin typeface="Times New Roman" pitchFamily="18" charset="0"/>
                <a:cs typeface="Times New Roman" pitchFamily="18" charset="0"/>
              </a:rPr>
              <a:t>chinense</a:t>
            </a:r>
            <a:r>
              <a:rPr lang="en-US" sz="2600" i="1" dirty="0">
                <a:latin typeface="Times New Roman" pitchFamily="18" charset="0"/>
                <a:cs typeface="Times New Roman" pitchFamily="18" charset="0"/>
              </a:rPr>
              <a:t>                      </a:t>
            </a:r>
          </a:p>
          <a:p>
            <a:pPr lvl="1"/>
            <a:r>
              <a:rPr lang="en-US" sz="2600" i="1" dirty="0">
                <a:latin typeface="Times New Roman" pitchFamily="18" charset="0"/>
                <a:cs typeface="Times New Roman" pitchFamily="18" charset="0"/>
              </a:rPr>
              <a:t>Capsicum </a:t>
            </a:r>
            <a:r>
              <a:rPr lang="en-US" sz="2600" i="1" dirty="0" err="1">
                <a:latin typeface="Times New Roman" pitchFamily="18" charset="0"/>
                <a:cs typeface="Times New Roman" pitchFamily="18" charset="0"/>
              </a:rPr>
              <a:t>baccatum</a:t>
            </a:r>
            <a:endParaRPr lang="en-US" sz="2600" i="1" dirty="0">
              <a:latin typeface="Times New Roman" pitchFamily="18" charset="0"/>
              <a:cs typeface="Times New Roman" pitchFamily="18" charset="0"/>
            </a:endParaRPr>
          </a:p>
          <a:p>
            <a:pPr lvl="1"/>
            <a:r>
              <a:rPr lang="en-US" sz="2600" i="1" dirty="0">
                <a:latin typeface="Times New Roman" pitchFamily="18" charset="0"/>
                <a:cs typeface="Times New Roman" pitchFamily="18" charset="0"/>
              </a:rPr>
              <a:t>Capsicum </a:t>
            </a:r>
            <a:r>
              <a:rPr lang="en-US" sz="2600" i="1" dirty="0" err="1">
                <a:latin typeface="Times New Roman" pitchFamily="18" charset="0"/>
                <a:cs typeface="Times New Roman" pitchFamily="18" charset="0"/>
              </a:rPr>
              <a:t>pubescens</a:t>
            </a:r>
            <a:endParaRPr lang="en-US" sz="2600" i="1" dirty="0">
              <a:latin typeface="Times New Roman" pitchFamily="18" charset="0"/>
              <a:cs typeface="Times New Roman" pitchFamily="18" charset="0"/>
            </a:endParaRPr>
          </a:p>
          <a:p>
            <a:pPr>
              <a:lnSpc>
                <a:spcPct val="110000"/>
              </a:lnSpc>
            </a:pPr>
            <a:endParaRPr lang="en-US" sz="2600" dirty="0" smtClean="0">
              <a:latin typeface="Times New Roman" pitchFamily="18" charset="0"/>
              <a:cs typeface="Times New Roman" pitchFamily="18" charset="0"/>
            </a:endParaRPr>
          </a:p>
          <a:p>
            <a:pPr>
              <a:lnSpc>
                <a:spcPct val="110000"/>
              </a:lnSpc>
            </a:pPr>
            <a:r>
              <a:rPr lang="en-US" sz="2600" dirty="0" smtClean="0">
                <a:latin typeface="Times New Roman" pitchFamily="18" charset="0"/>
                <a:cs typeface="Times New Roman" pitchFamily="18" charset="0"/>
              </a:rPr>
              <a:t>Among </a:t>
            </a:r>
            <a:r>
              <a:rPr lang="en-US" sz="2600" dirty="0">
                <a:latin typeface="Times New Roman" pitchFamily="18" charset="0"/>
                <a:cs typeface="Times New Roman" pitchFamily="18" charset="0"/>
              </a:rPr>
              <a:t>the five species grown on the world the two important types grown in Ethiopia are:</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Hot </a:t>
            </a:r>
            <a:r>
              <a:rPr lang="en-US" sz="2600" b="1" dirty="0">
                <a:latin typeface="Times New Roman" pitchFamily="18" charset="0"/>
                <a:cs typeface="Times New Roman" pitchFamily="18" charset="0"/>
              </a:rPr>
              <a:t>pepper and </a:t>
            </a:r>
            <a:r>
              <a:rPr lang="en-US" sz="2600" b="1" dirty="0" smtClean="0">
                <a:latin typeface="Times New Roman" pitchFamily="18" charset="0"/>
                <a:cs typeface="Times New Roman" pitchFamily="18" charset="0"/>
              </a:rPr>
              <a:t>Sweet </a:t>
            </a:r>
            <a:r>
              <a:rPr lang="en-US" sz="2600" b="1" dirty="0">
                <a:latin typeface="Times New Roman" pitchFamily="18" charset="0"/>
                <a:cs typeface="Times New Roman" pitchFamily="18" charset="0"/>
              </a:rPr>
              <a:t>pepper</a:t>
            </a:r>
          </a:p>
          <a:p>
            <a:pPr>
              <a:lnSpc>
                <a:spcPct val="110000"/>
              </a:lnSpc>
            </a:pPr>
            <a:endParaRPr lang="en-US" sz="2550" b="1" dirty="0" smtClean="0">
              <a:latin typeface="Times New Roman" pitchFamily="18" charset="0"/>
              <a:cs typeface="Times New Roman" pitchFamily="18" charset="0"/>
            </a:endParaRPr>
          </a:p>
          <a:p>
            <a:pPr marL="0" lvl="0" indent="0">
              <a:buNone/>
            </a:pPr>
            <a:endParaRPr lang="en-US" sz="25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212618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latin typeface="Times New Roman" pitchFamily="18" charset="0"/>
                <a:cs typeface="Times New Roman" pitchFamily="18" charset="0"/>
              </a:rPr>
              <a:t>Use of tomatoes</a:t>
            </a:r>
            <a:endParaRPr lang="en-US" dirty="0"/>
          </a:p>
        </p:txBody>
      </p:sp>
      <p:sp>
        <p:nvSpPr>
          <p:cNvPr id="3" name="Content Placeholder 2"/>
          <p:cNvSpPr>
            <a:spLocks noGrp="1"/>
          </p:cNvSpPr>
          <p:nvPr>
            <p:ph idx="1"/>
          </p:nvPr>
        </p:nvSpPr>
        <p:spPr>
          <a:xfrm>
            <a:off x="152400" y="1143000"/>
            <a:ext cx="8839200" cy="5715000"/>
          </a:xfrm>
        </p:spPr>
        <p:txBody>
          <a:bodyPr>
            <a:normAutofit/>
          </a:bodyPr>
          <a:lstStyle/>
          <a:p>
            <a:pPr>
              <a:buClr>
                <a:srgbClr val="00B050"/>
              </a:buClr>
              <a:buFont typeface="Wingdings" pitchFamily="2" charset="2"/>
              <a:buChar char="q"/>
            </a:pPr>
            <a:r>
              <a:rPr lang="en-US" sz="2800" b="1" dirty="0" smtClean="0">
                <a:latin typeface="Times New Roman" pitchFamily="18" charset="0"/>
                <a:cs typeface="Times New Roman" pitchFamily="18" charset="0"/>
              </a:rPr>
              <a:t>The </a:t>
            </a:r>
            <a:r>
              <a:rPr lang="en-US" sz="2800" b="1" dirty="0">
                <a:latin typeface="Times New Roman" pitchFamily="18" charset="0"/>
                <a:cs typeface="Times New Roman" pitchFamily="18" charset="0"/>
              </a:rPr>
              <a:t>most important vegetable crop </a:t>
            </a:r>
            <a:r>
              <a:rPr lang="en-US" sz="2800" b="1" dirty="0" smtClean="0">
                <a:latin typeface="Times New Roman" pitchFamily="18" charset="0"/>
                <a:cs typeface="Times New Roman" pitchFamily="18" charset="0"/>
              </a:rPr>
              <a:t>worldwide next to Potato b/se: </a:t>
            </a:r>
          </a:p>
          <a:p>
            <a:pPr lvl="1">
              <a:buClr>
                <a:srgbClr val="00B050"/>
              </a:buClr>
              <a:buFont typeface="Wingdings" pitchFamily="2" charset="2"/>
              <a:buChar char="§"/>
            </a:pPr>
            <a:r>
              <a:rPr lang="en-US" b="1" dirty="0" smtClean="0">
                <a:latin typeface="Times New Roman" pitchFamily="18" charset="0"/>
                <a:cs typeface="Times New Roman" pitchFamily="18" charset="0"/>
              </a:rPr>
              <a:t>It </a:t>
            </a:r>
            <a:r>
              <a:rPr lang="en-US" b="1" dirty="0">
                <a:latin typeface="Times New Roman" pitchFamily="18" charset="0"/>
                <a:cs typeface="Times New Roman" pitchFamily="18" charset="0"/>
              </a:rPr>
              <a:t>is economically </a:t>
            </a:r>
            <a:r>
              <a:rPr lang="en-US" b="1" dirty="0" smtClean="0">
                <a:latin typeface="Times New Roman" pitchFamily="18" charset="0"/>
                <a:cs typeface="Times New Roman" pitchFamily="18" charset="0"/>
              </a:rPr>
              <a:t>attractive and can contribute </a:t>
            </a:r>
            <a:r>
              <a:rPr lang="en-US" b="1" dirty="0">
                <a:latin typeface="Times New Roman" pitchFamily="18" charset="0"/>
                <a:cs typeface="Times New Roman" pitchFamily="18" charset="0"/>
              </a:rPr>
              <a:t>to a healthy, </a:t>
            </a:r>
            <a:r>
              <a:rPr lang="en-US" b="1" dirty="0" smtClean="0">
                <a:latin typeface="Times New Roman" pitchFamily="18" charset="0"/>
                <a:cs typeface="Times New Roman" pitchFamily="18" charset="0"/>
              </a:rPr>
              <a:t>for well-balanced </a:t>
            </a:r>
            <a:r>
              <a:rPr lang="en-US" b="1" dirty="0">
                <a:latin typeface="Times New Roman" pitchFamily="18" charset="0"/>
                <a:cs typeface="Times New Roman" pitchFamily="18" charset="0"/>
              </a:rPr>
              <a:t>diet</a:t>
            </a:r>
          </a:p>
          <a:p>
            <a:pPr algn="just">
              <a:buClr>
                <a:srgbClr val="00B050"/>
              </a:buClr>
              <a:buFont typeface="Wingdings" pitchFamily="2" charset="2"/>
              <a:buChar char="q"/>
            </a:pPr>
            <a:endParaRPr lang="en-US" sz="2800" b="1" dirty="0" smtClean="0">
              <a:latin typeface="Times New Roman" pitchFamily="18" charset="0"/>
              <a:cs typeface="Times New Roman" pitchFamily="18" charset="0"/>
            </a:endParaRPr>
          </a:p>
          <a:p>
            <a:pPr algn="just">
              <a:buClr>
                <a:srgbClr val="00B050"/>
              </a:buClr>
              <a:buFont typeface="Wingdings" pitchFamily="2" charset="2"/>
              <a:buChar char="q"/>
            </a:pPr>
            <a:r>
              <a:rPr lang="en-US" sz="2800" b="1" dirty="0" smtClean="0">
                <a:latin typeface="Times New Roman" pitchFamily="18" charset="0"/>
                <a:cs typeface="Times New Roman" pitchFamily="18" charset="0"/>
              </a:rPr>
              <a:t>Consumed as </a:t>
            </a:r>
          </a:p>
          <a:p>
            <a:pPr lvl="1" algn="just">
              <a:buClr>
                <a:srgbClr val="00B050"/>
              </a:buClr>
              <a:buFont typeface="Wingdings" pitchFamily="2" charset="2"/>
              <a:buChar char="§"/>
            </a:pPr>
            <a:r>
              <a:rPr lang="en-US" b="1" dirty="0" smtClean="0">
                <a:latin typeface="Times New Roman" pitchFamily="18" charset="0"/>
                <a:cs typeface="Times New Roman" pitchFamily="18" charset="0"/>
              </a:rPr>
              <a:t>fresh </a:t>
            </a:r>
            <a:r>
              <a:rPr lang="en-US" b="1" dirty="0">
                <a:latin typeface="Times New Roman" pitchFamily="18" charset="0"/>
                <a:cs typeface="Times New Roman" pitchFamily="18" charset="0"/>
              </a:rPr>
              <a:t>in </a:t>
            </a:r>
            <a:r>
              <a:rPr lang="en-US" b="1" dirty="0" smtClean="0">
                <a:latin typeface="Times New Roman" pitchFamily="18" charset="0"/>
                <a:cs typeface="Times New Roman" pitchFamily="18" charset="0"/>
              </a:rPr>
              <a:t>raw/salads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combination with leafy </a:t>
            </a:r>
            <a:r>
              <a:rPr lang="en-US" dirty="0" smtClean="0">
                <a:latin typeface="Times New Roman" pitchFamily="18" charset="0"/>
                <a:cs typeface="Times New Roman" pitchFamily="18" charset="0"/>
              </a:rPr>
              <a:t>vegetables, green </a:t>
            </a:r>
            <a:r>
              <a:rPr lang="en-US" dirty="0">
                <a:latin typeface="Times New Roman" pitchFamily="18" charset="0"/>
                <a:cs typeface="Times New Roman" pitchFamily="18" charset="0"/>
              </a:rPr>
              <a:t>onions, cucumbers, peppers </a:t>
            </a:r>
            <a:r>
              <a:rPr lang="en-US" dirty="0" smtClean="0">
                <a:latin typeface="Times New Roman" pitchFamily="18" charset="0"/>
                <a:cs typeface="Times New Roman" pitchFamily="18" charset="0"/>
              </a:rPr>
              <a:t>&amp; </a:t>
            </a:r>
            <a:r>
              <a:rPr lang="en-US" dirty="0">
                <a:latin typeface="Times New Roman" pitchFamily="18" charset="0"/>
                <a:cs typeface="Times New Roman" pitchFamily="18" charset="0"/>
              </a:rPr>
              <a:t>other </a:t>
            </a:r>
            <a:r>
              <a:rPr lang="en-US" dirty="0" smtClean="0">
                <a:latin typeface="Times New Roman" pitchFamily="18" charset="0"/>
                <a:cs typeface="Times New Roman" pitchFamily="18" charset="0"/>
              </a:rPr>
              <a:t>vegetables </a:t>
            </a:r>
            <a:r>
              <a:rPr lang="en-US" b="1" dirty="0" smtClean="0">
                <a:latin typeface="Times New Roman" pitchFamily="18" charset="0"/>
                <a:cs typeface="Times New Roman" pitchFamily="18" charset="0"/>
              </a:rPr>
              <a:t>or </a:t>
            </a:r>
          </a:p>
          <a:p>
            <a:pPr lvl="1" algn="just">
              <a:buClr>
                <a:srgbClr val="00B050"/>
              </a:buClr>
              <a:buFont typeface="Wingdings" pitchFamily="2" charset="2"/>
              <a:buChar char="§"/>
            </a:pPr>
            <a:r>
              <a:rPr lang="en-US" b="1" dirty="0" smtClean="0">
                <a:latin typeface="Times New Roman" pitchFamily="18" charset="0"/>
                <a:cs typeface="Times New Roman" pitchFamily="18" charset="0"/>
              </a:rPr>
              <a:t>cooked &amp; Often </a:t>
            </a:r>
            <a:r>
              <a:rPr lang="en-US" b="1" dirty="0">
                <a:latin typeface="Times New Roman" pitchFamily="18" charset="0"/>
                <a:cs typeface="Times New Roman" pitchFamily="18" charset="0"/>
              </a:rPr>
              <a:t>added to sandwiches or </a:t>
            </a:r>
            <a:r>
              <a:rPr lang="en-US" b="1" dirty="0" smtClean="0">
                <a:latin typeface="Times New Roman" pitchFamily="18" charset="0"/>
                <a:cs typeface="Times New Roman" pitchFamily="18" charset="0"/>
              </a:rPr>
              <a:t>hamburgers</a:t>
            </a:r>
            <a:endParaRPr lang="en-US" b="1" dirty="0">
              <a:latin typeface="Times New Roman" pitchFamily="18" charset="0"/>
              <a:cs typeface="Times New Roman" pitchFamily="18" charset="0"/>
            </a:endParaRPr>
          </a:p>
          <a:p>
            <a:pPr algn="just">
              <a:lnSpc>
                <a:spcPct val="120000"/>
              </a:lnSpc>
              <a:buClr>
                <a:srgbClr val="00B050"/>
              </a:buClr>
              <a:buFont typeface="Wingdings" pitchFamily="2" charset="2"/>
              <a:buChar char="q"/>
            </a:pPr>
            <a:endParaRPr lang="en-US" sz="2600"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312623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pPr>
              <a:lnSpc>
                <a:spcPct val="110000"/>
              </a:lnSpc>
            </a:pPr>
            <a:r>
              <a:rPr lang="en-US" sz="2800" b="1" dirty="0">
                <a:latin typeface="Times New Roman" pitchFamily="18" charset="0"/>
                <a:cs typeface="Times New Roman" pitchFamily="18" charset="0"/>
              </a:rPr>
              <a:t>Hot pepper </a:t>
            </a:r>
            <a:r>
              <a:rPr lang="en-US" sz="2800" dirty="0">
                <a:latin typeface="Times New Roman" pitchFamily="18" charset="0"/>
                <a:cs typeface="Times New Roman" pitchFamily="18" charset="0"/>
              </a:rPr>
              <a:t>because of its extensive use in the Ethiopian diet, the chilly is an important traditional crop. </a:t>
            </a:r>
          </a:p>
          <a:p>
            <a:pPr lvl="1">
              <a:lnSpc>
                <a:spcPct val="110000"/>
              </a:lnSpc>
            </a:pPr>
            <a:r>
              <a:rPr lang="en-US" sz="2600" dirty="0">
                <a:latin typeface="Times New Roman" pitchFamily="18" charset="0"/>
                <a:cs typeface="Times New Roman" pitchFamily="18" charset="0"/>
              </a:rPr>
              <a:t>It is used industrially in the dry state for production of color oleoresins by a solvent extraction process. </a:t>
            </a:r>
          </a:p>
          <a:p>
            <a:pPr lvl="1">
              <a:lnSpc>
                <a:spcPct val="110000"/>
              </a:lnSpc>
            </a:pPr>
            <a:r>
              <a:rPr lang="en-US" sz="2600" dirty="0">
                <a:latin typeface="Times New Roman" pitchFamily="18" charset="0"/>
                <a:cs typeface="Times New Roman" pitchFamily="18" charset="0"/>
              </a:rPr>
              <a:t>It has high content of capsaicin which makes the fruit very pungent and </a:t>
            </a:r>
          </a:p>
          <a:p>
            <a:pPr lvl="1">
              <a:lnSpc>
                <a:spcPct val="110000"/>
              </a:lnSpc>
            </a:pPr>
            <a:r>
              <a:rPr lang="en-US" sz="2600" dirty="0">
                <a:latin typeface="Times New Roman" pitchFamily="18" charset="0"/>
                <a:cs typeface="Times New Roman" pitchFamily="18" charset="0"/>
              </a:rPr>
              <a:t>Fruit size is relatively small than sweet type; </a:t>
            </a:r>
            <a:r>
              <a:rPr lang="en-US" sz="2600" b="1" dirty="0">
                <a:latin typeface="Times New Roman" pitchFamily="18" charset="0"/>
                <a:cs typeface="Times New Roman" pitchFamily="18" charset="0"/>
              </a:rPr>
              <a:t>while sweet pepper </a:t>
            </a:r>
            <a:r>
              <a:rPr lang="en-US" sz="2600" dirty="0">
                <a:latin typeface="Times New Roman" pitchFamily="18" charset="0"/>
                <a:cs typeface="Times New Roman" pitchFamily="18" charset="0"/>
              </a:rPr>
              <a:t>has a very low content of capsaicin. </a:t>
            </a:r>
          </a:p>
          <a:p>
            <a:pPr>
              <a:lnSpc>
                <a:spcPct val="110000"/>
              </a:lnSpc>
            </a:pPr>
            <a:endParaRPr lang="en-US" sz="2550" dirty="0">
              <a:latin typeface="Times New Roman" pitchFamily="18" charset="0"/>
              <a:cs typeface="Times New Roman" pitchFamily="18" charset="0"/>
            </a:endParaRPr>
          </a:p>
          <a:p>
            <a:pPr>
              <a:lnSpc>
                <a:spcPct val="110000"/>
              </a:lnSpc>
            </a:pPr>
            <a:r>
              <a:rPr lang="en-US" sz="2550" dirty="0">
                <a:latin typeface="Times New Roman" pitchFamily="18" charset="0"/>
                <a:cs typeface="Times New Roman" pitchFamily="18" charset="0"/>
              </a:rPr>
              <a:t>In Ethiopia, sweet pepper is only produced for fresh export to Europe. </a:t>
            </a:r>
          </a:p>
          <a:p>
            <a:pPr>
              <a:lnSpc>
                <a:spcPct val="110000"/>
              </a:lnSpc>
            </a:pPr>
            <a:endParaRPr lang="en-US" sz="2550" b="1" dirty="0" smtClean="0">
              <a:latin typeface="Times New Roman" pitchFamily="18" charset="0"/>
              <a:cs typeface="Times New Roman" pitchFamily="18" charset="0"/>
            </a:endParaRPr>
          </a:p>
          <a:p>
            <a:pPr marL="0" lvl="0" indent="0">
              <a:buNone/>
            </a:pPr>
            <a:endParaRPr lang="en-US" sz="25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4221691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a:bodyPr>
          <a:lstStyle/>
          <a:p>
            <a:r>
              <a:rPr lang="en-US" sz="2600" dirty="0" smtClean="0">
                <a:latin typeface="Times New Roman" pitchFamily="18" charset="0"/>
                <a:cs typeface="Times New Roman" pitchFamily="18" charset="0"/>
              </a:rPr>
              <a:t>They are Both </a:t>
            </a:r>
            <a:r>
              <a:rPr lang="en-US" sz="2600" dirty="0">
                <a:latin typeface="Times New Roman" pitchFamily="18" charset="0"/>
                <a:cs typeface="Times New Roman" pitchFamily="18" charset="0"/>
              </a:rPr>
              <a:t>cross-pollinated and self-pollinated </a:t>
            </a:r>
            <a:r>
              <a:rPr lang="en-US" sz="2600" dirty="0" smtClean="0">
                <a:latin typeface="Times New Roman" pitchFamily="18" charset="0"/>
                <a:cs typeface="Times New Roman" pitchFamily="18" charset="0"/>
              </a:rPr>
              <a:t>plant</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Pepper </a:t>
            </a:r>
            <a:r>
              <a:rPr lang="en-US" sz="2600" dirty="0">
                <a:latin typeface="Times New Roman" pitchFamily="18" charset="0"/>
                <a:cs typeface="Times New Roman" pitchFamily="18" charset="0"/>
              </a:rPr>
              <a:t>fruits vary in their pungency, color (yellow, green red), shape, flavor, size and their use</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pungent material </a:t>
            </a:r>
            <a:r>
              <a:rPr lang="en-US" sz="2600" dirty="0">
                <a:latin typeface="Times New Roman" pitchFamily="18" charset="0"/>
                <a:cs typeface="Times New Roman" pitchFamily="18" charset="0"/>
              </a:rPr>
              <a:t>found in all capsicum species is known as </a:t>
            </a:r>
            <a:r>
              <a:rPr lang="en-US" sz="4000" b="1" dirty="0">
                <a:latin typeface="Times New Roman" pitchFamily="18" charset="0"/>
                <a:cs typeface="Times New Roman" pitchFamily="18" charset="0"/>
              </a:rPr>
              <a:t>capsaicin</a:t>
            </a:r>
            <a:r>
              <a:rPr lang="en-US" sz="3600" dirty="0">
                <a:latin typeface="Times New Roman" pitchFamily="18" charset="0"/>
                <a:cs typeface="Times New Roman" pitchFamily="18" charset="0"/>
              </a:rPr>
              <a:t> </a:t>
            </a:r>
            <a:r>
              <a:rPr lang="en-US" sz="2600" dirty="0">
                <a:latin typeface="Times New Roman" pitchFamily="18" charset="0"/>
                <a:cs typeface="Times New Roman" pitchFamily="18" charset="0"/>
              </a:rPr>
              <a:t>(C</a:t>
            </a:r>
            <a:r>
              <a:rPr lang="en-US" sz="2600" baseline="-25000" dirty="0">
                <a:latin typeface="Times New Roman" pitchFamily="18" charset="0"/>
                <a:cs typeface="Times New Roman" pitchFamily="18" charset="0"/>
              </a:rPr>
              <a:t>18</a:t>
            </a:r>
            <a:r>
              <a:rPr lang="en-US" sz="2600" dirty="0">
                <a:latin typeface="Times New Roman" pitchFamily="18" charset="0"/>
                <a:cs typeface="Times New Roman" pitchFamily="18" charset="0"/>
              </a:rPr>
              <a:t>H</a:t>
            </a:r>
            <a:r>
              <a:rPr lang="en-US" sz="2600" baseline="-25000" dirty="0">
                <a:latin typeface="Times New Roman" pitchFamily="18" charset="0"/>
                <a:cs typeface="Times New Roman" pitchFamily="18" charset="0"/>
              </a:rPr>
              <a:t>27</a:t>
            </a:r>
            <a:r>
              <a:rPr lang="en-US" sz="2600" dirty="0">
                <a:latin typeface="Times New Roman" pitchFamily="18" charset="0"/>
                <a:cs typeface="Times New Roman" pitchFamily="18" charset="0"/>
              </a:rPr>
              <a:t>NO</a:t>
            </a:r>
            <a:r>
              <a:rPr lang="en-US" sz="2600" baseline="-25000" dirty="0">
                <a:latin typeface="Times New Roman" pitchFamily="18" charset="0"/>
                <a:cs typeface="Times New Roman" pitchFamily="18" charset="0"/>
              </a:rPr>
              <a:t>3</a:t>
            </a:r>
            <a:r>
              <a:rPr lang="en-US" sz="2600" dirty="0">
                <a:latin typeface="Times New Roman" pitchFamily="18" charset="0"/>
                <a:cs typeface="Times New Roman" pitchFamily="18" charset="0"/>
              </a:rPr>
              <a:t>)</a:t>
            </a:r>
          </a:p>
          <a:p>
            <a:pPr lvl="0"/>
            <a:endParaRPr lang="en-US" sz="2600" dirty="0" smtClean="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Carotenoids </a:t>
            </a:r>
            <a:r>
              <a:rPr lang="en-US" sz="2600" dirty="0">
                <a:latin typeface="Times New Roman" pitchFamily="18" charset="0"/>
                <a:cs typeface="Times New Roman" pitchFamily="18" charset="0"/>
              </a:rPr>
              <a:t>control pod color (</a:t>
            </a:r>
            <a:r>
              <a:rPr lang="en-US" dirty="0">
                <a:latin typeface="Times New Roman" pitchFamily="18" charset="0"/>
                <a:cs typeface="Times New Roman" pitchFamily="18" charset="0"/>
              </a:rPr>
              <a:t>red</a:t>
            </a:r>
            <a:r>
              <a:rPr lang="en-US" sz="2600" dirty="0">
                <a:latin typeface="Times New Roman" pitchFamily="18" charset="0"/>
                <a:cs typeface="Times New Roman" pitchFamily="18" charset="0"/>
              </a:rPr>
              <a:t> color comes from the </a:t>
            </a:r>
            <a:r>
              <a:rPr lang="en-US" sz="2800" dirty="0">
                <a:latin typeface="Times New Roman" pitchFamily="18" charset="0"/>
                <a:cs typeface="Times New Roman" pitchFamily="18" charset="0"/>
              </a:rPr>
              <a:t>carotenoids </a:t>
            </a:r>
            <a:r>
              <a:rPr lang="en-US" sz="2800" b="1" dirty="0" err="1">
                <a:latin typeface="Times New Roman" pitchFamily="18" charset="0"/>
                <a:cs typeface="Times New Roman" pitchFamily="18" charset="0"/>
              </a:rPr>
              <a:t>capsanthin</a:t>
            </a:r>
            <a:r>
              <a:rPr lang="en-US" sz="2800" dirty="0">
                <a:latin typeface="Times New Roman" pitchFamily="18" charset="0"/>
                <a:cs typeface="Times New Roman" pitchFamily="18" charset="0"/>
              </a:rPr>
              <a:t> and </a:t>
            </a:r>
            <a:r>
              <a:rPr lang="en-US" sz="2800" b="1" dirty="0" err="1">
                <a:latin typeface="Times New Roman" pitchFamily="18" charset="0"/>
                <a:cs typeface="Times New Roman" pitchFamily="18" charset="0"/>
              </a:rPr>
              <a:t>capsorubin</a:t>
            </a:r>
            <a:r>
              <a:rPr lang="en-US" sz="2600" b="1" dirty="0">
                <a:latin typeface="Times New Roman" pitchFamily="18" charset="0"/>
                <a:cs typeface="Times New Roman" pitchFamily="18" charset="0"/>
              </a:rPr>
              <a:t>, while </a:t>
            </a:r>
            <a:r>
              <a:rPr lang="en-US" sz="2800" dirty="0">
                <a:latin typeface="Times New Roman" pitchFamily="18" charset="0"/>
                <a:cs typeface="Times New Roman" pitchFamily="18" charset="0"/>
              </a:rPr>
              <a:t>yellow to orange color is from </a:t>
            </a:r>
            <a:r>
              <a:rPr lang="en-US" sz="2800" b="1" dirty="0">
                <a:latin typeface="Times New Roman" pitchFamily="18" charset="0"/>
                <a:cs typeface="Times New Roman" pitchFamily="18" charset="0"/>
              </a:rPr>
              <a:t>beta-carotene</a:t>
            </a:r>
            <a:r>
              <a:rPr lang="en-US" sz="2800" dirty="0">
                <a:latin typeface="Times New Roman" pitchFamily="18" charset="0"/>
                <a:cs typeface="Times New Roman" pitchFamily="18" charset="0"/>
              </a:rPr>
              <a:t> and </a:t>
            </a:r>
            <a:r>
              <a:rPr lang="en-US" sz="2800" b="1" dirty="0" err="1">
                <a:latin typeface="Times New Roman" pitchFamily="18" charset="0"/>
                <a:cs typeface="Times New Roman" pitchFamily="18" charset="0"/>
              </a:rPr>
              <a:t>violaxanthin</a:t>
            </a:r>
            <a:r>
              <a:rPr lang="en-US" sz="2800" dirty="0">
                <a:latin typeface="Times New Roman" pitchFamily="18" charset="0"/>
                <a:cs typeface="Times New Roman" pitchFamily="18" charset="0"/>
              </a:rPr>
              <a:t>. </a:t>
            </a:r>
          </a:p>
          <a:p>
            <a:pPr marL="0" indent="0">
              <a:buNone/>
            </a:pPr>
            <a:endParaRPr lang="en-US" b="1" u="sng"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2146172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629400"/>
          </a:xfrm>
        </p:spPr>
        <p:txBody>
          <a:bodyPr>
            <a:normAutofit lnSpcReduction="10000"/>
          </a:bodyPr>
          <a:lstStyle/>
          <a:p>
            <a:pPr marL="0" indent="0">
              <a:buNone/>
            </a:pPr>
            <a:r>
              <a:rPr lang="en-US" sz="3600" b="1" u="sng" dirty="0">
                <a:latin typeface="Times New Roman" pitchFamily="18" charset="0"/>
                <a:cs typeface="Times New Roman" pitchFamily="18" charset="0"/>
              </a:rPr>
              <a:t>Climatic and soil requirements</a:t>
            </a:r>
            <a:endParaRPr lang="en-US" sz="3600" dirty="0">
              <a:latin typeface="Times New Roman" pitchFamily="18" charset="0"/>
              <a:cs typeface="Times New Roman" pitchFamily="18" charset="0"/>
            </a:endParaRPr>
          </a:p>
          <a:p>
            <a:pPr marL="0" indent="0">
              <a:buNone/>
            </a:pPr>
            <a:r>
              <a:rPr lang="en-US" b="1" dirty="0">
                <a:latin typeface="Times New Roman" pitchFamily="18" charset="0"/>
                <a:cs typeface="Times New Roman" pitchFamily="18" charset="0"/>
              </a:rPr>
              <a:t>Climate </a:t>
            </a:r>
            <a:endParaRPr lang="en-US" dirty="0">
              <a:latin typeface="Times New Roman" pitchFamily="18" charset="0"/>
              <a:cs typeface="Times New Roman" pitchFamily="18" charset="0"/>
            </a:endParaRPr>
          </a:p>
          <a:p>
            <a:pPr lvl="0"/>
            <a:r>
              <a:rPr lang="en-US" sz="2600" dirty="0">
                <a:latin typeface="Times New Roman" pitchFamily="18" charset="0"/>
                <a:cs typeface="Times New Roman" pitchFamily="18" charset="0"/>
              </a:rPr>
              <a:t>Warm season crop/requires frost free season as like tomato &amp; egg plant/ grown in tropical &amp; subtropical </a:t>
            </a:r>
            <a:r>
              <a:rPr lang="en-US" sz="2600" dirty="0" smtClean="0">
                <a:latin typeface="Times New Roman" pitchFamily="18" charset="0"/>
                <a:cs typeface="Times New Roman" pitchFamily="18" charset="0"/>
              </a:rPr>
              <a:t>environment</a:t>
            </a:r>
          </a:p>
          <a:p>
            <a:pPr lvl="0"/>
            <a:endParaRPr lang="en-US" sz="2600" dirty="0" smtClean="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A </a:t>
            </a:r>
            <a:r>
              <a:rPr lang="en-US" sz="2600" dirty="0">
                <a:latin typeface="Times New Roman" pitchFamily="18" charset="0"/>
                <a:cs typeface="Times New Roman" pitchFamily="18" charset="0"/>
              </a:rPr>
              <a:t>day</a:t>
            </a:r>
            <a:r>
              <a:rPr lang="en-US"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T°C ranging from 24- 30°C is ideal for pepper. </a:t>
            </a:r>
            <a:endParaRPr lang="en-US" sz="2600" dirty="0" smtClean="0">
              <a:latin typeface="Times New Roman" pitchFamily="18" charset="0"/>
              <a:cs typeface="Times New Roman" pitchFamily="18" charset="0"/>
            </a:endParaRPr>
          </a:p>
          <a:p>
            <a:pPr lvl="0"/>
            <a:endParaRPr lang="en-US" sz="2600" b="1" dirty="0">
              <a:latin typeface="Times New Roman" pitchFamily="18" charset="0"/>
              <a:cs typeface="Times New Roman" pitchFamily="18" charset="0"/>
            </a:endParaRPr>
          </a:p>
          <a:p>
            <a:pPr lvl="0"/>
            <a:r>
              <a:rPr lang="en-US" sz="2600" b="1" dirty="0" smtClean="0">
                <a:latin typeface="Times New Roman" pitchFamily="18" charset="0"/>
                <a:cs typeface="Times New Roman" pitchFamily="18" charset="0"/>
              </a:rPr>
              <a:t>A </a:t>
            </a:r>
            <a:r>
              <a:rPr lang="en-US" sz="2600" dirty="0">
                <a:latin typeface="Times New Roman" pitchFamily="18" charset="0"/>
                <a:cs typeface="Times New Roman" pitchFamily="18" charset="0"/>
              </a:rPr>
              <a:t>warm humid climate favors growth while dry weather enhances fruit maturity.</a:t>
            </a:r>
          </a:p>
          <a:p>
            <a:pPr lvl="0"/>
            <a:endParaRPr lang="en-US" sz="2600" dirty="0" smtClean="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T°C </a:t>
            </a:r>
            <a:r>
              <a:rPr lang="en-US" sz="2600" dirty="0">
                <a:latin typeface="Times New Roman" pitchFamily="18" charset="0"/>
                <a:cs typeface="Times New Roman" pitchFamily="18" charset="0"/>
              </a:rPr>
              <a:t>above</a:t>
            </a:r>
            <a:r>
              <a:rPr lang="en-US"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32°C reduce pollination, fruit set, yield &amp; increase transpiration. </a:t>
            </a:r>
            <a:endParaRPr lang="en-US" sz="2600" dirty="0" smtClean="0">
              <a:latin typeface="Times New Roman" pitchFamily="18" charset="0"/>
              <a:cs typeface="Times New Roman" pitchFamily="18" charset="0"/>
            </a:endParaRPr>
          </a:p>
          <a:p>
            <a:pPr lvl="0"/>
            <a:endParaRPr lang="en-US" sz="2600" dirty="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T°C </a:t>
            </a:r>
            <a:r>
              <a:rPr lang="en-US" sz="2600" dirty="0">
                <a:latin typeface="Times New Roman" pitchFamily="18" charset="0"/>
                <a:cs typeface="Times New Roman" pitchFamily="18" charset="0"/>
              </a:rPr>
              <a:t>below 10°C fruit set failure (during flowering)</a:t>
            </a:r>
          </a:p>
          <a:p>
            <a:pPr marL="0" lvl="0" indent="0">
              <a:buNone/>
            </a:pPr>
            <a:endParaRPr lang="en-US" dirty="0">
              <a:latin typeface="Times New Roman" pitchFamily="18" charset="0"/>
              <a:cs typeface="Times New Roman" pitchFamily="18" charset="0"/>
            </a:endParaRPr>
          </a:p>
          <a:p>
            <a:pPr marL="0" indent="0">
              <a:buNone/>
            </a:pPr>
            <a:endParaRPr lang="en-US" b="1" u="sng"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258029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610600" cy="6305550"/>
          </a:xfrm>
        </p:spPr>
        <p:txBody>
          <a:bodyPr>
            <a:normAutofit/>
          </a:bodyPr>
          <a:lstStyle/>
          <a:p>
            <a:r>
              <a:rPr lang="en-US" sz="2600" b="1" dirty="0">
                <a:latin typeface="Times New Roman" pitchFamily="18" charset="0"/>
                <a:cs typeface="Times New Roman" pitchFamily="18" charset="0"/>
              </a:rPr>
              <a:t>Small-fruited pungent peppers are more tolerant to high </a:t>
            </a:r>
            <a:r>
              <a:rPr lang="en-US" sz="2600" dirty="0">
                <a:latin typeface="Times New Roman" pitchFamily="18" charset="0"/>
                <a:cs typeface="Times New Roman" pitchFamily="18" charset="0"/>
              </a:rPr>
              <a:t>T°C</a:t>
            </a:r>
            <a:r>
              <a:rPr lang="en-US" sz="2600" b="1" dirty="0">
                <a:latin typeface="Times New Roman" pitchFamily="18" charset="0"/>
                <a:cs typeface="Times New Roman" pitchFamily="18" charset="0"/>
              </a:rPr>
              <a:t> on fruit set problems than bell type peppers</a:t>
            </a:r>
            <a:r>
              <a:rPr lang="en-US" sz="2600" dirty="0">
                <a:latin typeface="Times New Roman" pitchFamily="18" charset="0"/>
                <a:cs typeface="Times New Roman" pitchFamily="18" charset="0"/>
              </a:rPr>
              <a:t> </a:t>
            </a:r>
          </a:p>
          <a:p>
            <a:pPr lvl="0"/>
            <a:endParaRPr lang="en-US" sz="2600" b="1" dirty="0">
              <a:latin typeface="Times New Roman" pitchFamily="18" charset="0"/>
              <a:cs typeface="Times New Roman" pitchFamily="18" charset="0"/>
            </a:endParaRPr>
          </a:p>
          <a:p>
            <a:pPr lvl="0"/>
            <a:r>
              <a:rPr lang="en-US" sz="2800" b="1" dirty="0">
                <a:latin typeface="Times New Roman" pitchFamily="18" charset="0"/>
                <a:cs typeface="Times New Roman" pitchFamily="18" charset="0"/>
              </a:rPr>
              <a:t>RF</a:t>
            </a:r>
            <a:r>
              <a:rPr lang="en-US" sz="2600" dirty="0">
                <a:latin typeface="Times New Roman" pitchFamily="18" charset="0"/>
                <a:cs typeface="Times New Roman" pitchFamily="18" charset="0"/>
              </a:rPr>
              <a:t>:- 600-1200mm that are well distributed over the growing season. </a:t>
            </a:r>
          </a:p>
          <a:p>
            <a:pPr lvl="1"/>
            <a:r>
              <a:rPr lang="en-US" sz="2600" dirty="0">
                <a:latin typeface="Times New Roman" pitchFamily="18" charset="0"/>
                <a:cs typeface="Times New Roman" pitchFamily="18" charset="0"/>
              </a:rPr>
              <a:t>Excessive RF affect flowering &amp; fruit set, encourage fruit rot and decay, </a:t>
            </a:r>
            <a:r>
              <a:rPr lang="en-US" sz="2600" i="1" dirty="0" err="1">
                <a:latin typeface="Times New Roman" pitchFamily="18" charset="0"/>
                <a:cs typeface="Times New Roman" pitchFamily="18" charset="0"/>
              </a:rPr>
              <a:t>Phytophthora</a:t>
            </a:r>
            <a:r>
              <a:rPr lang="en-US" sz="2600" i="1" dirty="0">
                <a:latin typeface="Times New Roman" pitchFamily="18" charset="0"/>
                <a:cs typeface="Times New Roman" pitchFamily="18" charset="0"/>
              </a:rPr>
              <a:t> and </a:t>
            </a:r>
            <a:r>
              <a:rPr lang="en-US" sz="2600" b="1" dirty="0">
                <a:latin typeface="Times New Roman" pitchFamily="18" charset="0"/>
                <a:cs typeface="Times New Roman" pitchFamily="18" charset="0"/>
              </a:rPr>
              <a:t>root-rotting organisms</a:t>
            </a:r>
            <a:r>
              <a:rPr lang="en-US" sz="2600" dirty="0">
                <a:latin typeface="Times New Roman" pitchFamily="18" charset="0"/>
                <a:cs typeface="Times New Roman" pitchFamily="18" charset="0"/>
              </a:rPr>
              <a:t>.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Water </a:t>
            </a:r>
            <a:r>
              <a:rPr lang="en-US" sz="2600" dirty="0">
                <a:latin typeface="Times New Roman" pitchFamily="18" charset="0"/>
                <a:cs typeface="Times New Roman" pitchFamily="18" charset="0"/>
              </a:rPr>
              <a:t>deficit may also result in bud and flower abscission, fruit split, small fruit etc…</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adapts best to an altitude 1000-1800 </a:t>
            </a:r>
            <a:r>
              <a:rPr lang="en-US" sz="2600" dirty="0" err="1">
                <a:latin typeface="Times New Roman" pitchFamily="18" charset="0"/>
                <a:cs typeface="Times New Roman" pitchFamily="18" charset="0"/>
              </a:rPr>
              <a:t>m.a.s.l</a:t>
            </a:r>
            <a:endParaRPr lang="en-US" sz="2600" b="1" u="sng" dirty="0">
              <a:latin typeface="Times New Roman" pitchFamily="18" charset="0"/>
              <a:cs typeface="Times New Roman" pitchFamily="18" charset="0"/>
            </a:endParaRPr>
          </a:p>
          <a:p>
            <a:pPr lvl="0"/>
            <a:endParaRPr lang="en-US" sz="2550" b="1"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10599333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pPr marL="0" indent="0">
              <a:buNone/>
            </a:pPr>
            <a:r>
              <a:rPr lang="en-US" b="1" dirty="0">
                <a:latin typeface="Times New Roman" pitchFamily="18" charset="0"/>
                <a:cs typeface="Times New Roman" pitchFamily="18" charset="0"/>
              </a:rPr>
              <a:t>Soil</a:t>
            </a:r>
            <a:endParaRPr lang="en-US" dirty="0">
              <a:latin typeface="Times New Roman" pitchFamily="18" charset="0"/>
              <a:cs typeface="Times New Roman" pitchFamily="18" charset="0"/>
            </a:endParaRPr>
          </a:p>
          <a:p>
            <a:r>
              <a:rPr lang="en-US" sz="2550" dirty="0">
                <a:latin typeface="Times New Roman" pitchFamily="18" charset="0"/>
                <a:cs typeface="Times New Roman" pitchFamily="18" charset="0"/>
              </a:rPr>
              <a:t>An</a:t>
            </a:r>
            <a:r>
              <a:rPr lang="en-US" sz="2550" b="1" i="1" dirty="0">
                <a:latin typeface="Times New Roman" pitchFamily="18" charset="0"/>
                <a:cs typeface="Times New Roman" pitchFamily="18" charset="0"/>
              </a:rPr>
              <a:t> </a:t>
            </a:r>
            <a:r>
              <a:rPr lang="en-US" sz="2550" dirty="0">
                <a:latin typeface="Times New Roman" pitchFamily="18" charset="0"/>
                <a:cs typeface="Times New Roman" pitchFamily="18" charset="0"/>
              </a:rPr>
              <a:t>ideal medium for growing pepper is fertile, a sandy loamy soil rich in lime, good in drainage, 30-45cm depth, pH5-7.5; all most similar to tomato soil requirement. </a:t>
            </a:r>
            <a:endParaRPr lang="en-US" sz="2550" dirty="0" smtClean="0">
              <a:latin typeface="Times New Roman" pitchFamily="18" charset="0"/>
              <a:cs typeface="Times New Roman" pitchFamily="18" charset="0"/>
            </a:endParaRPr>
          </a:p>
          <a:p>
            <a:endParaRPr lang="en-US" sz="2550" dirty="0">
              <a:latin typeface="Times New Roman" pitchFamily="18" charset="0"/>
              <a:cs typeface="Times New Roman" pitchFamily="18" charset="0"/>
            </a:endParaRPr>
          </a:p>
          <a:p>
            <a:r>
              <a:rPr lang="en-US" sz="2550" dirty="0" smtClean="0">
                <a:latin typeface="Times New Roman" pitchFamily="18" charset="0"/>
                <a:cs typeface="Times New Roman" pitchFamily="18" charset="0"/>
              </a:rPr>
              <a:t>Still </a:t>
            </a:r>
            <a:r>
              <a:rPr lang="en-US" sz="2550" dirty="0">
                <a:latin typeface="Times New Roman" pitchFamily="18" charset="0"/>
                <a:cs typeface="Times New Roman" pitchFamily="18" charset="0"/>
              </a:rPr>
              <a:t>it can be grown in variety of soils provided they are well drained and rich in OM. Pepper is moderately tolerant to acidity. </a:t>
            </a:r>
          </a:p>
          <a:p>
            <a:pPr lvl="0"/>
            <a:endParaRPr lang="en-US" sz="2500" dirty="0">
              <a:latin typeface="Times New Roman" pitchFamily="18" charset="0"/>
              <a:cs typeface="Times New Roman" pitchFamily="18" charset="0"/>
            </a:endParaRPr>
          </a:p>
          <a:p>
            <a:pPr marL="0" indent="0">
              <a:buNone/>
            </a:pPr>
            <a:r>
              <a:rPr lang="en-US" sz="3600" b="1" dirty="0">
                <a:latin typeface="Times New Roman" pitchFamily="18" charset="0"/>
                <a:cs typeface="Times New Roman" pitchFamily="18" charset="0"/>
              </a:rPr>
              <a:t>Varieties</a:t>
            </a:r>
          </a:p>
          <a:p>
            <a:pPr marL="365760" indent="-283464">
              <a:buClr>
                <a:srgbClr val="00B050"/>
              </a:buClr>
              <a:buFont typeface="Wingdings" pitchFamily="2" charset="2"/>
              <a:buChar char="q"/>
              <a:defRPr/>
            </a:pPr>
            <a:r>
              <a:rPr lang="en-US" sz="2600" dirty="0">
                <a:latin typeface="Times New Roman" pitchFamily="18" charset="0"/>
                <a:cs typeface="Times New Roman" pitchFamily="18" charset="0"/>
              </a:rPr>
              <a:t>Pepper varieties are also differ in: Leaf type, Foliage coverage, Fruit set, pod size, Pod shape, Pod color &amp; Response to various stress and growth conditions</a:t>
            </a:r>
          </a:p>
          <a:p>
            <a:pPr marL="0" indent="0">
              <a:buNone/>
            </a:pPr>
            <a:endParaRPr lang="en-US" sz="2550" b="1" dirty="0">
              <a:latin typeface="Times New Roman" pitchFamily="18" charset="0"/>
              <a:cs typeface="Times New Roman" pitchFamily="18" charset="0"/>
            </a:endParaRPr>
          </a:p>
          <a:p>
            <a:pPr marL="0" lvl="0"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8596183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553200"/>
          </a:xfrm>
        </p:spPr>
        <p:txBody>
          <a:bodyPr>
            <a:normAutofit/>
          </a:bodyPr>
          <a:lstStyle/>
          <a:p>
            <a:r>
              <a:rPr lang="en-US" sz="2600" dirty="0">
                <a:latin typeface="Times New Roman" pitchFamily="18" charset="0"/>
                <a:cs typeface="Times New Roman" pitchFamily="18" charset="0"/>
              </a:rPr>
              <a:t>Some of the </a:t>
            </a:r>
            <a:r>
              <a:rPr lang="en-US" sz="2800" b="1" dirty="0">
                <a:latin typeface="Times New Roman" pitchFamily="18" charset="0"/>
                <a:cs typeface="Times New Roman" pitchFamily="18" charset="0"/>
              </a:rPr>
              <a:t>hot pepper </a:t>
            </a:r>
            <a:r>
              <a:rPr lang="en-US" sz="2800" dirty="0">
                <a:latin typeface="Times New Roman" pitchFamily="18" charset="0"/>
                <a:cs typeface="Times New Roman" pitchFamily="18" charset="0"/>
              </a:rPr>
              <a:t>varieties </a:t>
            </a:r>
            <a:r>
              <a:rPr lang="en-US" sz="2600" dirty="0">
                <a:latin typeface="Times New Roman" pitchFamily="18" charset="0"/>
                <a:cs typeface="Times New Roman" pitchFamily="18" charset="0"/>
              </a:rPr>
              <a:t>grown in Ethiopia </a:t>
            </a:r>
            <a:r>
              <a:rPr lang="en-US" sz="2600" dirty="0" smtClean="0">
                <a:latin typeface="Times New Roman" pitchFamily="18" charset="0"/>
                <a:cs typeface="Times New Roman" pitchFamily="18" charset="0"/>
              </a:rPr>
              <a:t>include:</a:t>
            </a:r>
          </a:p>
          <a:p>
            <a:pPr lvl="1"/>
            <a:r>
              <a:rPr lang="en-AU" sz="2600" dirty="0" err="1" smtClean="0">
                <a:latin typeface="Times New Roman" pitchFamily="18" charset="0"/>
                <a:cs typeface="Times New Roman" pitchFamily="18" charset="0"/>
              </a:rPr>
              <a:t>Bako</a:t>
            </a:r>
            <a:r>
              <a:rPr lang="en-AU" sz="2600" dirty="0" smtClean="0">
                <a:latin typeface="Times New Roman" pitchFamily="18" charset="0"/>
                <a:cs typeface="Times New Roman" pitchFamily="18" charset="0"/>
              </a:rPr>
              <a:t> </a:t>
            </a:r>
            <a:r>
              <a:rPr lang="en-AU" sz="2600" dirty="0">
                <a:latin typeface="Times New Roman" pitchFamily="18" charset="0"/>
                <a:cs typeface="Times New Roman" pitchFamily="18" charset="0"/>
              </a:rPr>
              <a:t>local  &amp; </a:t>
            </a:r>
            <a:r>
              <a:rPr lang="en-AU" sz="2600" dirty="0" err="1">
                <a:latin typeface="Times New Roman" pitchFamily="18" charset="0"/>
                <a:cs typeface="Times New Roman" pitchFamily="18" charset="0"/>
              </a:rPr>
              <a:t>Oda</a:t>
            </a:r>
            <a:r>
              <a:rPr lang="en-AU" sz="2600" dirty="0">
                <a:latin typeface="Times New Roman" pitchFamily="18" charset="0"/>
                <a:cs typeface="Times New Roman" pitchFamily="18" charset="0"/>
              </a:rPr>
              <a:t> </a:t>
            </a:r>
            <a:r>
              <a:rPr lang="en-AU" sz="2600" dirty="0" err="1">
                <a:latin typeface="Times New Roman" pitchFamily="18" charset="0"/>
                <a:cs typeface="Times New Roman" pitchFamily="18" charset="0"/>
              </a:rPr>
              <a:t>haro</a:t>
            </a:r>
            <a:r>
              <a:rPr lang="en-AU" sz="2600" dirty="0">
                <a:latin typeface="Times New Roman" pitchFamily="18" charset="0"/>
                <a:cs typeface="Times New Roman" pitchFamily="18" charset="0"/>
              </a:rPr>
              <a:t> ( released by </a:t>
            </a:r>
            <a:r>
              <a:rPr lang="en-AU" sz="2600" dirty="0" err="1">
                <a:latin typeface="Times New Roman" pitchFamily="18" charset="0"/>
                <a:cs typeface="Times New Roman" pitchFamily="18" charset="0"/>
              </a:rPr>
              <a:t>Bako</a:t>
            </a:r>
            <a:r>
              <a:rPr lang="en-AU" sz="2600" dirty="0">
                <a:latin typeface="Times New Roman" pitchFamily="18" charset="0"/>
                <a:cs typeface="Times New Roman" pitchFamily="18" charset="0"/>
              </a:rPr>
              <a:t> </a:t>
            </a:r>
            <a:r>
              <a:rPr lang="en-AU" sz="2600" dirty="0" smtClean="0">
                <a:latin typeface="Times New Roman" pitchFamily="18" charset="0"/>
                <a:cs typeface="Times New Roman" pitchFamily="18" charset="0"/>
              </a:rPr>
              <a:t>ARC), </a:t>
            </a:r>
            <a:r>
              <a:rPr lang="en-AU" sz="2600" dirty="0" err="1">
                <a:latin typeface="Times New Roman" pitchFamily="18" charset="0"/>
                <a:cs typeface="Times New Roman" pitchFamily="18" charset="0"/>
              </a:rPr>
              <a:t>Dube</a:t>
            </a:r>
            <a:r>
              <a:rPr lang="en-AU" sz="2600" dirty="0">
                <a:latin typeface="Times New Roman" pitchFamily="18" charset="0"/>
                <a:cs typeface="Times New Roman" pitchFamily="18" charset="0"/>
              </a:rPr>
              <a:t> medium and </a:t>
            </a:r>
            <a:r>
              <a:rPr lang="en-AU" sz="2600" dirty="0" err="1">
                <a:latin typeface="Times New Roman" pitchFamily="18" charset="0"/>
                <a:cs typeface="Times New Roman" pitchFamily="18" charset="0"/>
              </a:rPr>
              <a:t>Dube</a:t>
            </a:r>
            <a:r>
              <a:rPr lang="en-AU" sz="2600" dirty="0">
                <a:latin typeface="Times New Roman" pitchFamily="18" charset="0"/>
                <a:cs typeface="Times New Roman" pitchFamily="18" charset="0"/>
              </a:rPr>
              <a:t> short ( from </a:t>
            </a:r>
            <a:r>
              <a:rPr lang="en-AU" sz="2600" dirty="0" err="1">
                <a:latin typeface="Times New Roman" pitchFamily="18" charset="0"/>
                <a:cs typeface="Times New Roman" pitchFamily="18" charset="0"/>
              </a:rPr>
              <a:t>Jimma</a:t>
            </a:r>
            <a:r>
              <a:rPr lang="en-AU" sz="2600" dirty="0">
                <a:latin typeface="Times New Roman" pitchFamily="18" charset="0"/>
                <a:cs typeface="Times New Roman" pitchFamily="18" charset="0"/>
              </a:rPr>
              <a:t> Agricultural research </a:t>
            </a:r>
            <a:r>
              <a:rPr lang="en-AU" sz="2600" dirty="0" err="1">
                <a:latin typeface="Times New Roman" pitchFamily="18" charset="0"/>
                <a:cs typeface="Times New Roman" pitchFamily="18" charset="0"/>
              </a:rPr>
              <a:t>center</a:t>
            </a:r>
            <a:r>
              <a:rPr lang="en-AU" sz="2600" dirty="0">
                <a:latin typeface="Times New Roman" pitchFamily="18" charset="0"/>
                <a:cs typeface="Times New Roman" pitchFamily="18" charset="0"/>
              </a:rPr>
              <a:t>) &amp;</a:t>
            </a:r>
            <a:r>
              <a:rPr lang="en-AU" sz="2600" dirty="0" smtClean="0">
                <a:latin typeface="Times New Roman" pitchFamily="18" charset="0"/>
                <a:cs typeface="Times New Roman" pitchFamily="18" charset="0"/>
              </a:rPr>
              <a:t> </a:t>
            </a:r>
            <a:r>
              <a:rPr lang="en-AU" sz="2600" dirty="0" err="1">
                <a:latin typeface="Times New Roman" pitchFamily="18" charset="0"/>
                <a:cs typeface="Times New Roman" pitchFamily="18" charset="0"/>
              </a:rPr>
              <a:t>Mareko</a:t>
            </a:r>
            <a:r>
              <a:rPr lang="en-AU" sz="2600" dirty="0">
                <a:latin typeface="Times New Roman" pitchFamily="18" charset="0"/>
                <a:cs typeface="Times New Roman" pitchFamily="18" charset="0"/>
              </a:rPr>
              <a:t> </a:t>
            </a:r>
            <a:r>
              <a:rPr lang="en-AU" sz="2600" dirty="0" err="1">
                <a:latin typeface="Times New Roman" pitchFamily="18" charset="0"/>
                <a:cs typeface="Times New Roman" pitchFamily="18" charset="0"/>
              </a:rPr>
              <a:t>fana</a:t>
            </a:r>
            <a:r>
              <a:rPr lang="en-US" sz="2600" dirty="0">
                <a:latin typeface="Times New Roman" pitchFamily="18" charset="0"/>
                <a:cs typeface="Times New Roman" pitchFamily="18" charset="0"/>
              </a:rPr>
              <a:t>, </a:t>
            </a:r>
            <a:r>
              <a:rPr lang="en-AU" sz="2600" dirty="0" err="1">
                <a:latin typeface="Times New Roman" pitchFamily="18" charset="0"/>
                <a:cs typeface="Times New Roman" pitchFamily="18" charset="0"/>
              </a:rPr>
              <a:t>Melka</a:t>
            </a:r>
            <a:r>
              <a:rPr lang="en-AU" sz="2600" dirty="0">
                <a:latin typeface="Times New Roman" pitchFamily="18" charset="0"/>
                <a:cs typeface="Times New Roman" pitchFamily="18" charset="0"/>
              </a:rPr>
              <a:t> </a:t>
            </a:r>
            <a:r>
              <a:rPr lang="en-AU" sz="2600" dirty="0" err="1">
                <a:latin typeface="Times New Roman" pitchFamily="18" charset="0"/>
                <a:cs typeface="Times New Roman" pitchFamily="18" charset="0"/>
              </a:rPr>
              <a:t>zala</a:t>
            </a:r>
            <a:r>
              <a:rPr lang="en-US" sz="2600" dirty="0">
                <a:latin typeface="Times New Roman" pitchFamily="18" charset="0"/>
                <a:cs typeface="Times New Roman" pitchFamily="18" charset="0"/>
              </a:rPr>
              <a:t>, </a:t>
            </a:r>
            <a:r>
              <a:rPr lang="en-AU" sz="2600" dirty="0" err="1">
                <a:latin typeface="Times New Roman" pitchFamily="18" charset="0"/>
                <a:cs typeface="Times New Roman" pitchFamily="18" charset="0"/>
              </a:rPr>
              <a:t>Melka</a:t>
            </a:r>
            <a:r>
              <a:rPr lang="en-AU" sz="2600" dirty="0">
                <a:latin typeface="Times New Roman" pitchFamily="18" charset="0"/>
                <a:cs typeface="Times New Roman" pitchFamily="18" charset="0"/>
              </a:rPr>
              <a:t> </a:t>
            </a:r>
            <a:r>
              <a:rPr lang="en-AU" sz="2600" dirty="0" err="1">
                <a:latin typeface="Times New Roman" pitchFamily="18" charset="0"/>
                <a:cs typeface="Times New Roman" pitchFamily="18" charset="0"/>
              </a:rPr>
              <a:t>shote</a:t>
            </a:r>
            <a:r>
              <a:rPr lang="en-AU" sz="2600" dirty="0">
                <a:latin typeface="Times New Roman" pitchFamily="18" charset="0"/>
                <a:cs typeface="Times New Roman" pitchFamily="18" charset="0"/>
              </a:rPr>
              <a:t>, </a:t>
            </a:r>
            <a:r>
              <a:rPr lang="en-AU" sz="2600" dirty="0" err="1">
                <a:latin typeface="Times New Roman" pitchFamily="18" charset="0"/>
                <a:cs typeface="Times New Roman" pitchFamily="18" charset="0"/>
              </a:rPr>
              <a:t>Melka</a:t>
            </a:r>
            <a:r>
              <a:rPr lang="en-AU" sz="2600" dirty="0">
                <a:latin typeface="Times New Roman" pitchFamily="18" charset="0"/>
                <a:cs typeface="Times New Roman" pitchFamily="18" charset="0"/>
              </a:rPr>
              <a:t> </a:t>
            </a:r>
            <a:r>
              <a:rPr lang="en-AU" sz="2600" dirty="0" err="1" smtClean="0">
                <a:latin typeface="Times New Roman" pitchFamily="18" charset="0"/>
                <a:cs typeface="Times New Roman" pitchFamily="18" charset="0"/>
              </a:rPr>
              <a:t>awaze</a:t>
            </a:r>
            <a:r>
              <a:rPr lang="en-AU" sz="2600" dirty="0" smtClean="0">
                <a:latin typeface="Times New Roman" pitchFamily="18" charset="0"/>
                <a:cs typeface="Times New Roman" pitchFamily="18" charset="0"/>
              </a:rPr>
              <a:t> &amp; </a:t>
            </a:r>
            <a:r>
              <a:rPr lang="en-AU" sz="2600" dirty="0" err="1" smtClean="0">
                <a:latin typeface="Times New Roman" pitchFamily="18" charset="0"/>
                <a:cs typeface="Times New Roman" pitchFamily="18" charset="0"/>
              </a:rPr>
              <a:t>Melka</a:t>
            </a:r>
            <a:r>
              <a:rPr lang="en-AU" sz="2600" dirty="0" smtClean="0">
                <a:latin typeface="Times New Roman" pitchFamily="18" charset="0"/>
                <a:cs typeface="Times New Roman" pitchFamily="18" charset="0"/>
              </a:rPr>
              <a:t> </a:t>
            </a:r>
            <a:r>
              <a:rPr lang="en-AU" sz="2600" dirty="0" err="1">
                <a:latin typeface="Times New Roman" pitchFamily="18" charset="0"/>
                <a:cs typeface="Times New Roman" pitchFamily="18" charset="0"/>
              </a:rPr>
              <a:t>dima</a:t>
            </a:r>
            <a:r>
              <a:rPr lang="en-US" sz="2600" dirty="0">
                <a:latin typeface="Times New Roman" pitchFamily="18" charset="0"/>
                <a:cs typeface="Times New Roman" pitchFamily="18" charset="0"/>
              </a:rPr>
              <a:t> (from </a:t>
            </a:r>
            <a:r>
              <a:rPr lang="en-AU" sz="2600" dirty="0" smtClean="0">
                <a:latin typeface="Times New Roman" pitchFamily="18" charset="0"/>
                <a:cs typeface="Times New Roman" pitchFamily="18" charset="0"/>
              </a:rPr>
              <a:t>MARC)</a:t>
            </a:r>
            <a:endParaRPr lang="en-US" sz="2600" dirty="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r>
              <a:rPr lang="en-US" sz="2600" dirty="0" err="1" smtClean="0">
                <a:latin typeface="Times New Roman" pitchFamily="18" charset="0"/>
                <a:cs typeface="Times New Roman" pitchFamily="18" charset="0"/>
              </a:rPr>
              <a:t>Melka</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shote</a:t>
            </a:r>
            <a:r>
              <a:rPr lang="en-US" sz="2600" dirty="0">
                <a:latin typeface="Times New Roman" pitchFamily="18" charset="0"/>
                <a:cs typeface="Times New Roman" pitchFamily="18" charset="0"/>
              </a:rPr>
              <a:t> and </a:t>
            </a:r>
            <a:r>
              <a:rPr lang="en-US" sz="2600" dirty="0" err="1">
                <a:latin typeface="Times New Roman" pitchFamily="18" charset="0"/>
                <a:cs typeface="Times New Roman" pitchFamily="18" charset="0"/>
              </a:rPr>
              <a:t>melka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dima</a:t>
            </a:r>
            <a:r>
              <a:rPr lang="en-US" sz="2600" dirty="0">
                <a:latin typeface="Times New Roman" pitchFamily="18" charset="0"/>
                <a:cs typeface="Times New Roman" pitchFamily="18" charset="0"/>
              </a:rPr>
              <a:t> are </a:t>
            </a:r>
            <a:r>
              <a:rPr lang="en-US" sz="2600" b="1" dirty="0">
                <a:latin typeface="Times New Roman" pitchFamily="18" charset="0"/>
                <a:cs typeface="Times New Roman" pitchFamily="18" charset="0"/>
              </a:rPr>
              <a:t>paprika</a:t>
            </a:r>
            <a:r>
              <a:rPr lang="en-US" sz="2600" dirty="0">
                <a:latin typeface="Times New Roman" pitchFamily="18" charset="0"/>
                <a:cs typeface="Times New Roman" pitchFamily="18" charset="0"/>
              </a:rPr>
              <a:t> (mild in</a:t>
            </a:r>
            <a:r>
              <a:rPr lang="en-US" sz="2600" b="1" dirty="0">
                <a:latin typeface="Times New Roman" pitchFamily="18" charset="0"/>
                <a:cs typeface="Times New Roman" pitchFamily="18" charset="0"/>
              </a:rPr>
              <a:t> capsaicin content</a:t>
            </a:r>
            <a:r>
              <a:rPr lang="en-US" sz="2600" dirty="0">
                <a:latin typeface="Times New Roman" pitchFamily="18" charset="0"/>
                <a:cs typeface="Times New Roman" pitchFamily="18" charset="0"/>
              </a:rPr>
              <a:t>- t</a:t>
            </a:r>
            <a:r>
              <a:rPr lang="en-GB" sz="2600" dirty="0">
                <a:latin typeface="Times New Roman" pitchFamily="18" charset="0"/>
                <a:cs typeface="Times New Roman" pitchFamily="18" charset="0"/>
              </a:rPr>
              <a:t>he group paprika contains less than 0.1% of </a:t>
            </a:r>
            <a:r>
              <a:rPr lang="en-GB" sz="2600" dirty="0" err="1">
                <a:latin typeface="Times New Roman" pitchFamily="18" charset="0"/>
                <a:cs typeface="Times New Roman" pitchFamily="18" charset="0"/>
              </a:rPr>
              <a:t>capsaicinoids</a:t>
            </a:r>
            <a:r>
              <a:rPr lang="en-GB" sz="2600" dirty="0">
                <a:latin typeface="Times New Roman" pitchFamily="18" charset="0"/>
                <a:cs typeface="Times New Roman" pitchFamily="18" charset="0"/>
              </a:rPr>
              <a:t> while the chillies contain from 0.1 to 1.4</a:t>
            </a:r>
            <a:r>
              <a:rPr lang="en-GB"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type mostly used for processing industries</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most popular </a:t>
            </a:r>
            <a:r>
              <a:rPr lang="en-US" sz="2800" dirty="0">
                <a:latin typeface="Times New Roman" pitchFamily="18" charset="0"/>
                <a:cs typeface="Times New Roman" pitchFamily="18" charset="0"/>
              </a:rPr>
              <a:t>variety of </a:t>
            </a:r>
            <a:r>
              <a:rPr lang="en-US" sz="2800" b="1" dirty="0">
                <a:latin typeface="Times New Roman" pitchFamily="18" charset="0"/>
                <a:cs typeface="Times New Roman" pitchFamily="18" charset="0"/>
              </a:rPr>
              <a:t>Sweet pepper </a:t>
            </a:r>
            <a:r>
              <a:rPr lang="en-US" sz="2600" dirty="0">
                <a:latin typeface="Times New Roman" pitchFamily="18" charset="0"/>
                <a:cs typeface="Times New Roman" pitchFamily="18" charset="0"/>
              </a:rPr>
              <a:t>is California wonder, which yields 10-15t/ha</a:t>
            </a:r>
          </a:p>
          <a:p>
            <a:endParaRPr lang="en-US" sz="27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25253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304800"/>
            <a:ext cx="8686800" cy="6519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70578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858000"/>
          </a:xfrm>
        </p:spPr>
        <p:txBody>
          <a:bodyPr>
            <a:normAutofit/>
          </a:bodyPr>
          <a:lstStyle/>
          <a:p>
            <a:pPr marL="0" indent="0">
              <a:buNone/>
            </a:pPr>
            <a:r>
              <a:rPr lang="en-US" sz="3600" b="1" u="sng" dirty="0">
                <a:latin typeface="Times New Roman" pitchFamily="18" charset="0"/>
                <a:cs typeface="Times New Roman" pitchFamily="18" charset="0"/>
              </a:rPr>
              <a:t>Cultural practices/agronomy of pepper</a:t>
            </a:r>
            <a:endParaRPr lang="en-US" sz="3600" dirty="0">
              <a:latin typeface="Times New Roman" pitchFamily="18" charset="0"/>
              <a:cs typeface="Times New Roman" pitchFamily="18" charset="0"/>
            </a:endParaRPr>
          </a:p>
          <a:p>
            <a:pPr marL="0" lvl="0" indent="0">
              <a:buNone/>
            </a:pPr>
            <a:r>
              <a:rPr lang="en-US" b="1" dirty="0">
                <a:latin typeface="Times New Roman" pitchFamily="18" charset="0"/>
                <a:cs typeface="Times New Roman" pitchFamily="18" charset="0"/>
              </a:rPr>
              <a:t>Nursery management</a:t>
            </a:r>
            <a:endParaRPr lang="en-US" dirty="0">
              <a:latin typeface="Times New Roman" pitchFamily="18" charset="0"/>
              <a:cs typeface="Times New Roman" pitchFamily="18" charset="0"/>
            </a:endParaRPr>
          </a:p>
          <a:p>
            <a:pPr lvl="1"/>
            <a:r>
              <a:rPr lang="en-GB" b="1" dirty="0">
                <a:latin typeface="Times New Roman" pitchFamily="18" charset="0"/>
                <a:cs typeface="Times New Roman" pitchFamily="18" charset="0"/>
              </a:rPr>
              <a:t>Site selection</a:t>
            </a:r>
            <a:r>
              <a:rPr lang="en-GB" sz="2500" b="1" dirty="0">
                <a:latin typeface="Times New Roman" pitchFamily="18" charset="0"/>
                <a:cs typeface="Times New Roman" pitchFamily="18" charset="0"/>
              </a:rPr>
              <a:t>: </a:t>
            </a:r>
            <a:r>
              <a:rPr lang="en-GB" sz="2500" dirty="0">
                <a:latin typeface="Times New Roman" pitchFamily="18" charset="0"/>
                <a:cs typeface="Times New Roman" pitchFamily="18" charset="0"/>
              </a:rPr>
              <a:t>Available water, good soil </a:t>
            </a:r>
            <a:r>
              <a:rPr lang="en-GB" sz="2500" dirty="0" smtClean="0">
                <a:latin typeface="Times New Roman" pitchFamily="18" charset="0"/>
                <a:cs typeface="Times New Roman" pitchFamily="18" charset="0"/>
              </a:rPr>
              <a:t>&amp; </a:t>
            </a:r>
            <a:r>
              <a:rPr lang="en-GB" sz="2500" dirty="0">
                <a:latin typeface="Times New Roman" pitchFamily="18" charset="0"/>
                <a:cs typeface="Times New Roman" pitchFamily="18" charset="0"/>
              </a:rPr>
              <a:t>free water logging conditions, field not used for related crops in the previous </a:t>
            </a:r>
            <a:r>
              <a:rPr lang="en-GB" sz="2500" b="1" dirty="0">
                <a:latin typeface="Times New Roman" pitchFamily="18" charset="0"/>
                <a:cs typeface="Times New Roman" pitchFamily="18" charset="0"/>
              </a:rPr>
              <a:t>2-3 </a:t>
            </a:r>
            <a:r>
              <a:rPr lang="en-GB" sz="2500" dirty="0">
                <a:latin typeface="Times New Roman" pitchFamily="18" charset="0"/>
                <a:cs typeface="Times New Roman" pitchFamily="18" charset="0"/>
              </a:rPr>
              <a:t>seasons.</a:t>
            </a:r>
            <a:endParaRPr lang="en-US" sz="2500" dirty="0">
              <a:latin typeface="Times New Roman" pitchFamily="18" charset="0"/>
              <a:cs typeface="Times New Roman" pitchFamily="18" charset="0"/>
            </a:endParaRPr>
          </a:p>
          <a:p>
            <a:pPr marL="457200" lvl="1" indent="0">
              <a:buNone/>
            </a:pPr>
            <a:endParaRPr lang="en-GB" sz="2500" b="1" dirty="0" smtClean="0">
              <a:latin typeface="Times New Roman" pitchFamily="18" charset="0"/>
              <a:cs typeface="Times New Roman" pitchFamily="18" charset="0"/>
            </a:endParaRPr>
          </a:p>
          <a:p>
            <a:pPr lvl="1"/>
            <a:r>
              <a:rPr lang="en-GB" b="1" dirty="0" smtClean="0">
                <a:latin typeface="Times New Roman" pitchFamily="18" charset="0"/>
                <a:cs typeface="Times New Roman" pitchFamily="18" charset="0"/>
              </a:rPr>
              <a:t>Seedbed </a:t>
            </a:r>
            <a:r>
              <a:rPr lang="en-GB" b="1" dirty="0">
                <a:latin typeface="Times New Roman" pitchFamily="18" charset="0"/>
                <a:cs typeface="Times New Roman" pitchFamily="18" charset="0"/>
              </a:rPr>
              <a:t>preparation</a:t>
            </a:r>
            <a:r>
              <a:rPr lang="en-GB" sz="2500" b="1" dirty="0">
                <a:latin typeface="Times New Roman" pitchFamily="18" charset="0"/>
                <a:cs typeface="Times New Roman" pitchFamily="18" charset="0"/>
              </a:rPr>
              <a:t>: </a:t>
            </a:r>
            <a:r>
              <a:rPr lang="en-GB" sz="2500" dirty="0" smtClean="0">
                <a:latin typeface="Times New Roman" pitchFamily="18" charset="0"/>
                <a:cs typeface="Times New Roman" pitchFamily="18" charset="0"/>
              </a:rPr>
              <a:t>can </a:t>
            </a:r>
            <a:r>
              <a:rPr lang="en-GB" sz="2500" dirty="0">
                <a:latin typeface="Times New Roman" pitchFamily="18" charset="0"/>
                <a:cs typeface="Times New Roman" pitchFamily="18" charset="0"/>
              </a:rPr>
              <a:t>be raise, sunken or flat </a:t>
            </a:r>
            <a:r>
              <a:rPr lang="en-US" sz="2500" dirty="0">
                <a:latin typeface="Times New Roman" pitchFamily="18" charset="0"/>
                <a:cs typeface="Times New Roman" pitchFamily="18" charset="0"/>
              </a:rPr>
              <a:t>depending on climatic conditions, the size of seedbed should be 1m width and 5 or 10m length.</a:t>
            </a:r>
          </a:p>
          <a:p>
            <a:pPr lvl="1"/>
            <a:endParaRPr lang="en-US" sz="250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Seeding </a:t>
            </a:r>
            <a:r>
              <a:rPr lang="en-US" b="1" dirty="0">
                <a:latin typeface="Times New Roman" pitchFamily="18" charset="0"/>
                <a:cs typeface="Times New Roman" pitchFamily="18" charset="0"/>
              </a:rPr>
              <a:t>rate</a:t>
            </a:r>
            <a:r>
              <a:rPr lang="en-US" sz="2500" b="1"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800-900g/ha, </a:t>
            </a:r>
            <a:r>
              <a:rPr lang="en-US" sz="2500" dirty="0">
                <a:latin typeface="Times New Roman" pitchFamily="18" charset="0"/>
                <a:cs typeface="Times New Roman" pitchFamily="18" charset="0"/>
              </a:rPr>
              <a:t>(95% </a:t>
            </a:r>
            <a:r>
              <a:rPr lang="en-US" sz="2500" dirty="0" smtClean="0">
                <a:latin typeface="Times New Roman" pitchFamily="18" charset="0"/>
                <a:cs typeface="Times New Roman" pitchFamily="18" charset="0"/>
              </a:rPr>
              <a:t>germination). Sow </a:t>
            </a:r>
            <a:r>
              <a:rPr lang="en-US" sz="2500" dirty="0">
                <a:latin typeface="Times New Roman" pitchFamily="18" charset="0"/>
                <a:cs typeface="Times New Roman" pitchFamily="18" charset="0"/>
              </a:rPr>
              <a:t>seeds in the row at 15 cm row spacing at 0.5-1 cm </a:t>
            </a:r>
            <a:r>
              <a:rPr lang="en-US" sz="2500" dirty="0" smtClean="0">
                <a:latin typeface="Times New Roman" pitchFamily="18" charset="0"/>
                <a:cs typeface="Times New Roman" pitchFamily="18" charset="0"/>
              </a:rPr>
              <a:t>depth; Thin </a:t>
            </a:r>
            <a:r>
              <a:rPr lang="en-US" sz="2500" dirty="0">
                <a:latin typeface="Times New Roman" pitchFamily="18" charset="0"/>
                <a:cs typeface="Times New Roman" pitchFamily="18" charset="0"/>
              </a:rPr>
              <a:t>seedlings to 3-5 cm </a:t>
            </a:r>
            <a:r>
              <a:rPr lang="en-US" sz="2500" dirty="0" smtClean="0">
                <a:latin typeface="Times New Roman" pitchFamily="18" charset="0"/>
                <a:cs typeface="Times New Roman" pitchFamily="18" charset="0"/>
              </a:rPr>
              <a:t>spacing in nursery for best growth.</a:t>
            </a:r>
            <a:endParaRPr lang="en-US" sz="2500" dirty="0">
              <a:latin typeface="Times New Roman" pitchFamily="18" charset="0"/>
              <a:cs typeface="Times New Roman" pitchFamily="18" charset="0"/>
            </a:endParaRPr>
          </a:p>
          <a:p>
            <a:pPr marL="457200" lvl="1" indent="0">
              <a:buNone/>
            </a:pPr>
            <a:endParaRPr lang="en-US" sz="2500" b="1" dirty="0" smtClean="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029911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7696200"/>
          </a:xfrm>
        </p:spPr>
        <p:txBody>
          <a:bodyPr>
            <a:normAutofit/>
          </a:bodyPr>
          <a:lstStyle/>
          <a:p>
            <a:pPr lvl="1"/>
            <a:r>
              <a:rPr lang="en-US" b="1" dirty="0">
                <a:latin typeface="Times New Roman" pitchFamily="18" charset="0"/>
                <a:cs typeface="Times New Roman" pitchFamily="18" charset="0"/>
              </a:rPr>
              <a:t>Mulching </a:t>
            </a:r>
            <a:r>
              <a:rPr lang="en-US" sz="2500" b="1" dirty="0" smtClean="0">
                <a:latin typeface="Times New Roman" pitchFamily="18" charset="0"/>
                <a:cs typeface="Times New Roman" pitchFamily="18" charset="0"/>
              </a:rPr>
              <a:t>- the </a:t>
            </a:r>
            <a:r>
              <a:rPr lang="en-US" sz="2500" b="1" dirty="0">
                <a:latin typeface="Times New Roman" pitchFamily="18" charset="0"/>
                <a:cs typeface="Times New Roman" pitchFamily="18" charset="0"/>
              </a:rPr>
              <a:t>whole bed with d</a:t>
            </a:r>
            <a:r>
              <a:rPr lang="en-US" sz="2500" dirty="0">
                <a:latin typeface="Times New Roman" pitchFamily="18" charset="0"/>
                <a:cs typeface="Times New Roman" pitchFamily="18" charset="0"/>
              </a:rPr>
              <a:t>ry grass for 20 days</a:t>
            </a:r>
          </a:p>
          <a:p>
            <a:pPr lvl="1"/>
            <a:endParaRPr lang="en-US" sz="250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Fertilizer</a:t>
            </a:r>
            <a:r>
              <a:rPr lang="en-US" sz="2500" b="1" dirty="0">
                <a:latin typeface="Times New Roman" pitchFamily="18" charset="0"/>
                <a:cs typeface="Times New Roman" pitchFamily="18" charset="0"/>
              </a:rPr>
              <a:t>: </a:t>
            </a:r>
            <a:r>
              <a:rPr lang="en-US" sz="2500" dirty="0">
                <a:latin typeface="Times New Roman" pitchFamily="18" charset="0"/>
                <a:cs typeface="Times New Roman" pitchFamily="18" charset="0"/>
              </a:rPr>
              <a:t>Use 5 kg </a:t>
            </a:r>
            <a:r>
              <a:rPr lang="en-US" sz="2500" dirty="0" smtClean="0">
                <a:latin typeface="Times New Roman" pitchFamily="18" charset="0"/>
                <a:cs typeface="Times New Roman" pitchFamily="18" charset="0"/>
              </a:rPr>
              <a:t>farmyard manure or </a:t>
            </a:r>
            <a:r>
              <a:rPr lang="en-US" sz="2500" dirty="0">
                <a:latin typeface="Times New Roman" pitchFamily="18" charset="0"/>
                <a:cs typeface="Times New Roman" pitchFamily="18" charset="0"/>
              </a:rPr>
              <a:t>100g/Urea/bed.</a:t>
            </a:r>
          </a:p>
          <a:p>
            <a:pPr lvl="1"/>
            <a:endParaRPr lang="en-US" sz="250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Watering</a:t>
            </a:r>
            <a:r>
              <a:rPr lang="en-US" b="1"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the </a:t>
            </a:r>
            <a:r>
              <a:rPr lang="en-US" sz="2500" dirty="0">
                <a:latin typeface="Times New Roman" pitchFamily="18" charset="0"/>
                <a:cs typeface="Times New Roman" pitchFamily="18" charset="0"/>
              </a:rPr>
              <a:t>seedbed early morning or late in the after noon as needed</a:t>
            </a:r>
          </a:p>
          <a:p>
            <a:pPr lvl="1"/>
            <a:endParaRPr lang="en-US" sz="250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Disease </a:t>
            </a:r>
            <a:r>
              <a:rPr lang="en-US" b="1" dirty="0">
                <a:latin typeface="Times New Roman" pitchFamily="18" charset="0"/>
                <a:cs typeface="Times New Roman" pitchFamily="18" charset="0"/>
              </a:rPr>
              <a:t>and insect control</a:t>
            </a:r>
            <a:r>
              <a:rPr lang="en-US" sz="2500" b="1" dirty="0">
                <a:latin typeface="Times New Roman" pitchFamily="18" charset="0"/>
                <a:cs typeface="Times New Roman" pitchFamily="18" charset="0"/>
              </a:rPr>
              <a:t>: by </a:t>
            </a:r>
            <a:r>
              <a:rPr lang="en-US" sz="2500" dirty="0">
                <a:latin typeface="Times New Roman" pitchFamily="18" charset="0"/>
                <a:cs typeface="Times New Roman" pitchFamily="18" charset="0"/>
              </a:rPr>
              <a:t>rotation, and cleaning and chemical treatment</a:t>
            </a:r>
            <a:endParaRPr lang="en-US" sz="2500" b="1" dirty="0">
              <a:latin typeface="Times New Roman" pitchFamily="18" charset="0"/>
              <a:cs typeface="Times New Roman" pitchFamily="18" charset="0"/>
            </a:endParaRPr>
          </a:p>
          <a:p>
            <a:pPr lvl="1"/>
            <a:endParaRPr lang="en-US" sz="250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Stage </a:t>
            </a:r>
            <a:r>
              <a:rPr lang="en-US" b="1" dirty="0">
                <a:latin typeface="Times New Roman" pitchFamily="18" charset="0"/>
                <a:cs typeface="Times New Roman" pitchFamily="18" charset="0"/>
              </a:rPr>
              <a:t>of transplanting: </a:t>
            </a:r>
            <a:r>
              <a:rPr lang="en-US" sz="2500" b="1" dirty="0">
                <a:latin typeface="Times New Roman" pitchFamily="18" charset="0"/>
                <a:cs typeface="Times New Roman" pitchFamily="18" charset="0"/>
              </a:rPr>
              <a:t>When seedlings reaches  </a:t>
            </a:r>
            <a:r>
              <a:rPr lang="en-US" sz="2500" dirty="0">
                <a:latin typeface="Times New Roman" pitchFamily="18" charset="0"/>
                <a:cs typeface="Times New Roman" pitchFamily="18" charset="0"/>
              </a:rPr>
              <a:t>to </a:t>
            </a:r>
            <a:endParaRPr lang="en-US" sz="2500" dirty="0" smtClean="0">
              <a:latin typeface="Times New Roman" pitchFamily="18" charset="0"/>
              <a:cs typeface="Times New Roman" pitchFamily="18" charset="0"/>
            </a:endParaRPr>
          </a:p>
          <a:p>
            <a:pPr lvl="2"/>
            <a:r>
              <a:rPr lang="en-US" sz="2700" i="1" dirty="0" smtClean="0">
                <a:latin typeface="Times New Roman" pitchFamily="18" charset="0"/>
                <a:cs typeface="Times New Roman" pitchFamily="18" charset="0"/>
              </a:rPr>
              <a:t>20-25cm </a:t>
            </a:r>
            <a:r>
              <a:rPr lang="en-US" sz="2700" i="1" dirty="0">
                <a:latin typeface="Times New Roman" pitchFamily="18" charset="0"/>
                <a:cs typeface="Times New Roman" pitchFamily="18" charset="0"/>
              </a:rPr>
              <a:t>height and having </a:t>
            </a:r>
            <a:r>
              <a:rPr lang="en-US" sz="2700" b="1" i="1" dirty="0">
                <a:latin typeface="Times New Roman" pitchFamily="18" charset="0"/>
                <a:cs typeface="Times New Roman" pitchFamily="18" charset="0"/>
              </a:rPr>
              <a:t>5-6 true leaves</a:t>
            </a:r>
            <a:r>
              <a:rPr lang="en-US" sz="2700" i="1" dirty="0">
                <a:latin typeface="Times New Roman" pitchFamily="18" charset="0"/>
                <a:cs typeface="Times New Roman" pitchFamily="18" charset="0"/>
              </a:rPr>
              <a:t>  or 45-60 days old </a:t>
            </a:r>
            <a:endParaRPr lang="en-US" sz="2700" b="1" i="1" dirty="0">
              <a:latin typeface="Times New Roman" pitchFamily="18" charset="0"/>
              <a:cs typeface="Times New Roman" pitchFamily="18" charset="0"/>
            </a:endParaRPr>
          </a:p>
          <a:p>
            <a:pPr marL="0" lvl="0" indent="0">
              <a:buNone/>
            </a:pPr>
            <a:endParaRPr lang="en-US" sz="25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761713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7162800"/>
          </a:xfrm>
        </p:spPr>
        <p:txBody>
          <a:bodyPr>
            <a:normAutofit/>
          </a:bodyPr>
          <a:lstStyle/>
          <a:p>
            <a:pPr marL="0" lvl="0" indent="0">
              <a:buNone/>
            </a:pPr>
            <a:r>
              <a:rPr lang="en-US" sz="3600" b="1" dirty="0">
                <a:latin typeface="Times New Roman" pitchFamily="18" charset="0"/>
                <a:cs typeface="Times New Roman" pitchFamily="18" charset="0"/>
              </a:rPr>
              <a:t>Recommended field management practices </a:t>
            </a:r>
            <a:endParaRPr lang="en-US" sz="3600" dirty="0">
              <a:latin typeface="Times New Roman" pitchFamily="18" charset="0"/>
              <a:cs typeface="Times New Roman" pitchFamily="18" charset="0"/>
            </a:endParaRPr>
          </a:p>
          <a:p>
            <a:pPr lvl="1"/>
            <a:r>
              <a:rPr lang="en-US" b="1" dirty="0">
                <a:latin typeface="Times New Roman" pitchFamily="18" charset="0"/>
                <a:cs typeface="Times New Roman" pitchFamily="18" charset="0"/>
              </a:rPr>
              <a:t>Land Preparation- </a:t>
            </a:r>
            <a:r>
              <a:rPr lang="en-US" sz="2500" dirty="0">
                <a:latin typeface="Times New Roman" pitchFamily="18" charset="0"/>
                <a:cs typeface="Times New Roman" pitchFamily="18" charset="0"/>
              </a:rPr>
              <a:t>the land is ploughed 3-4 times to get a fine </a:t>
            </a:r>
            <a:r>
              <a:rPr lang="en-US" sz="2500" dirty="0" err="1">
                <a:latin typeface="Times New Roman" pitchFamily="18" charset="0"/>
                <a:cs typeface="Times New Roman" pitchFamily="18" charset="0"/>
              </a:rPr>
              <a:t>tilth</a:t>
            </a:r>
            <a:r>
              <a:rPr lang="en-US" sz="2500" dirty="0">
                <a:latin typeface="Times New Roman" pitchFamily="18" charset="0"/>
                <a:cs typeface="Times New Roman" pitchFamily="18" charset="0"/>
              </a:rPr>
              <a:t>. FYM is incorporated during the last </a:t>
            </a:r>
            <a:r>
              <a:rPr lang="en-US" sz="2500" dirty="0" err="1">
                <a:latin typeface="Times New Roman" pitchFamily="18" charset="0"/>
                <a:cs typeface="Times New Roman" pitchFamily="18" charset="0"/>
              </a:rPr>
              <a:t>ploughing</a:t>
            </a:r>
            <a:r>
              <a:rPr lang="en-US" sz="2500" dirty="0">
                <a:latin typeface="Times New Roman" pitchFamily="18" charset="0"/>
                <a:cs typeface="Times New Roman" pitchFamily="18" charset="0"/>
              </a:rPr>
              <a:t>. For irrigated crop, ridges and furrows are made.</a:t>
            </a:r>
          </a:p>
          <a:p>
            <a:pPr lvl="1"/>
            <a:endParaRPr lang="en-US" sz="255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Plant </a:t>
            </a:r>
            <a:r>
              <a:rPr lang="en-US" b="1" dirty="0">
                <a:latin typeface="Times New Roman" pitchFamily="18" charset="0"/>
                <a:cs typeface="Times New Roman" pitchFamily="18" charset="0"/>
              </a:rPr>
              <a:t>spacing</a:t>
            </a:r>
            <a:r>
              <a:rPr lang="en-US" sz="2550" b="1" dirty="0">
                <a:latin typeface="Times New Roman" pitchFamily="18" charset="0"/>
                <a:cs typeface="Times New Roman" pitchFamily="18" charset="0"/>
              </a:rPr>
              <a:t>: </a:t>
            </a:r>
            <a:r>
              <a:rPr lang="en-US" sz="2550" dirty="0" smtClean="0">
                <a:latin typeface="Times New Roman" pitchFamily="18" charset="0"/>
                <a:cs typeface="Times New Roman" pitchFamily="18" charset="0"/>
              </a:rPr>
              <a:t>70 X 30 cm  (</a:t>
            </a:r>
            <a:r>
              <a:rPr lang="en-US" sz="2550" dirty="0" err="1" smtClean="0">
                <a:latin typeface="Times New Roman" pitchFamily="18" charset="0"/>
                <a:cs typeface="Times New Roman" pitchFamily="18" charset="0"/>
              </a:rPr>
              <a:t>Melkassa</a:t>
            </a:r>
            <a:r>
              <a:rPr lang="en-US" sz="2550" dirty="0" smtClean="0">
                <a:latin typeface="Times New Roman" pitchFamily="18" charset="0"/>
                <a:cs typeface="Times New Roman" pitchFamily="18" charset="0"/>
              </a:rPr>
              <a:t> agricultural </a:t>
            </a:r>
            <a:r>
              <a:rPr lang="en-US" sz="2550" dirty="0" err="1" smtClean="0">
                <a:latin typeface="Times New Roman" pitchFamily="18" charset="0"/>
                <a:cs typeface="Times New Roman" pitchFamily="18" charset="0"/>
              </a:rPr>
              <a:t>recerch</a:t>
            </a:r>
            <a:r>
              <a:rPr lang="en-US" sz="2550" dirty="0" smtClean="0">
                <a:latin typeface="Times New Roman" pitchFamily="18" charset="0"/>
                <a:cs typeface="Times New Roman" pitchFamily="18" charset="0"/>
              </a:rPr>
              <a:t> center) or </a:t>
            </a:r>
            <a:r>
              <a:rPr lang="en-US" sz="2550" dirty="0">
                <a:latin typeface="Times New Roman" pitchFamily="18" charset="0"/>
                <a:cs typeface="Times New Roman" pitchFamily="18" charset="0"/>
              </a:rPr>
              <a:t>60 x </a:t>
            </a:r>
            <a:r>
              <a:rPr lang="en-US" sz="2550" dirty="0" smtClean="0">
                <a:latin typeface="Times New Roman" pitchFamily="18" charset="0"/>
                <a:cs typeface="Times New Roman" pitchFamily="18" charset="0"/>
              </a:rPr>
              <a:t>40cm (</a:t>
            </a:r>
            <a:r>
              <a:rPr lang="en-AU" sz="2550" dirty="0" err="1">
                <a:latin typeface="Times New Roman" pitchFamily="18" charset="0"/>
                <a:cs typeface="Times New Roman" pitchFamily="18" charset="0"/>
              </a:rPr>
              <a:t>Bako</a:t>
            </a:r>
            <a:r>
              <a:rPr lang="en-AU" sz="2550" dirty="0">
                <a:latin typeface="Times New Roman" pitchFamily="18" charset="0"/>
                <a:cs typeface="Times New Roman" pitchFamily="18" charset="0"/>
              </a:rPr>
              <a:t> Agricultural research centre</a:t>
            </a:r>
            <a:r>
              <a:rPr lang="en-US" sz="2550" dirty="0" smtClean="0">
                <a:latin typeface="Times New Roman" pitchFamily="18" charset="0"/>
                <a:cs typeface="Times New Roman" pitchFamily="18" charset="0"/>
              </a:rPr>
              <a:t>) ; planted in June if it grown under rain fed  &amp; at any time under irrigation condition</a:t>
            </a:r>
            <a:endParaRPr lang="en-US" sz="2550" dirty="0">
              <a:latin typeface="Times New Roman" pitchFamily="18" charset="0"/>
              <a:cs typeface="Times New Roman" pitchFamily="18" charset="0"/>
            </a:endParaRPr>
          </a:p>
          <a:p>
            <a:pPr lvl="1"/>
            <a:endParaRPr lang="en-US" sz="255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Fertilizer</a:t>
            </a:r>
            <a:r>
              <a:rPr lang="en-US" sz="2550" b="1" dirty="0" smtClean="0">
                <a:latin typeface="Times New Roman" pitchFamily="18" charset="0"/>
                <a:cs typeface="Times New Roman" pitchFamily="18" charset="0"/>
              </a:rPr>
              <a:t>: </a:t>
            </a:r>
            <a:r>
              <a:rPr lang="en-US" sz="2550" dirty="0" smtClean="0">
                <a:latin typeface="Times New Roman" pitchFamily="18" charset="0"/>
                <a:cs typeface="Times New Roman" pitchFamily="18" charset="0"/>
              </a:rPr>
              <a:t>200 kg/ha DAP &amp; 100 kg/ha Urea, 50% of urea applied at time of transplanting &amp; the other  half months after transplanting &amp; also </a:t>
            </a:r>
            <a:r>
              <a:rPr lang="en-US" sz="2550" dirty="0">
                <a:latin typeface="Times New Roman" pitchFamily="18" charset="0"/>
                <a:cs typeface="Times New Roman" pitchFamily="18" charset="0"/>
              </a:rPr>
              <a:t>10-20 tons of </a:t>
            </a:r>
            <a:r>
              <a:rPr lang="en-US" sz="2550" dirty="0" smtClean="0">
                <a:latin typeface="Times New Roman" pitchFamily="18" charset="0"/>
                <a:cs typeface="Times New Roman" pitchFamily="18" charset="0"/>
              </a:rPr>
              <a:t>FYM/ha are applied. </a:t>
            </a:r>
          </a:p>
          <a:p>
            <a:pPr lvl="1"/>
            <a:endParaRPr lang="en-US" sz="2550" b="1" dirty="0" smtClean="0">
              <a:latin typeface="Times New Roman" pitchFamily="18" charset="0"/>
              <a:cs typeface="Times New Roman" pitchFamily="18" charset="0"/>
            </a:endParaRPr>
          </a:p>
          <a:p>
            <a:pPr marL="0" indent="0">
              <a:buNone/>
            </a:pPr>
            <a:endParaRPr lang="en-US" sz="2500" dirty="0" smtClean="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xmlns="" val="2957131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7543800"/>
          </a:xfrm>
        </p:spPr>
        <p:txBody>
          <a:bodyPr>
            <a:normAutofit/>
          </a:bodyPr>
          <a:lstStyle/>
          <a:p>
            <a:pPr>
              <a:buFont typeface="Wingdings" pitchFamily="2" charset="2"/>
              <a:buChar char="q"/>
            </a:pPr>
            <a:r>
              <a:rPr lang="en-US" sz="2800" dirty="0">
                <a:latin typeface="Times New Roman" pitchFamily="18" charset="0"/>
                <a:cs typeface="Times New Roman" pitchFamily="18" charset="0"/>
              </a:rPr>
              <a:t>It is also used as a processing crop that takes first rank among the vegetables; </a:t>
            </a:r>
            <a:endParaRPr lang="en-US" sz="2800" dirty="0" smtClean="0">
              <a:latin typeface="Times New Roman" pitchFamily="18" charset="0"/>
              <a:cs typeface="Times New Roman" pitchFamily="18" charset="0"/>
            </a:endParaRPr>
          </a:p>
          <a:p>
            <a:pPr lvl="1">
              <a:buFont typeface="Wingdings" pitchFamily="2" charset="2"/>
              <a:buChar char="§"/>
            </a:pPr>
            <a:r>
              <a:rPr lang="en-US" b="1" dirty="0" smtClean="0">
                <a:latin typeface="Times New Roman" pitchFamily="18" charset="0"/>
                <a:cs typeface="Times New Roman" pitchFamily="18" charset="0"/>
              </a:rPr>
              <a:t>Processed </a:t>
            </a:r>
            <a:r>
              <a:rPr lang="en-US" b="1" dirty="0">
                <a:latin typeface="Times New Roman" pitchFamily="18" charset="0"/>
                <a:cs typeface="Times New Roman" pitchFamily="18" charset="0"/>
              </a:rPr>
              <a:t>into different forms (</a:t>
            </a:r>
            <a:r>
              <a:rPr lang="en-US" dirty="0">
                <a:latin typeface="Times New Roman" pitchFamily="18" charset="0"/>
                <a:cs typeface="Times New Roman" pitchFamily="18" charset="0"/>
              </a:rPr>
              <a:t>ketchup, sauce, juice, </a:t>
            </a:r>
            <a:r>
              <a:rPr lang="en-US" b="1" dirty="0">
                <a:latin typeface="Times New Roman" pitchFamily="18" charset="0"/>
                <a:cs typeface="Times New Roman" pitchFamily="18" charset="0"/>
              </a:rPr>
              <a:t>canned and dried) </a:t>
            </a:r>
          </a:p>
          <a:p>
            <a:pPr>
              <a:buFont typeface="Wingdings" pitchFamily="2" charset="2"/>
              <a:buChar char="q"/>
            </a:pPr>
            <a:endParaRPr lang="en-US" sz="2800" dirty="0" smtClean="0">
              <a:latin typeface="Times New Roman" pitchFamily="18" charset="0"/>
              <a:cs typeface="Times New Roman" pitchFamily="18" charset="0"/>
            </a:endParaRPr>
          </a:p>
          <a:p>
            <a:pPr>
              <a:buFont typeface="Wingdings" pitchFamily="2" charset="2"/>
              <a:buChar char="q"/>
            </a:pPr>
            <a:r>
              <a:rPr lang="en-US" sz="2800" dirty="0" smtClean="0">
                <a:latin typeface="Times New Roman" pitchFamily="18" charset="0"/>
                <a:cs typeface="Times New Roman" pitchFamily="18" charset="0"/>
              </a:rPr>
              <a:t>Important </a:t>
            </a:r>
            <a:r>
              <a:rPr lang="en-US" sz="2800" dirty="0">
                <a:latin typeface="Times New Roman" pitchFamily="18" charset="0"/>
                <a:cs typeface="Times New Roman" pitchFamily="18" charset="0"/>
              </a:rPr>
              <a:t>sources of </a:t>
            </a:r>
            <a:r>
              <a:rPr lang="en-US" sz="2800" b="1" i="1" dirty="0">
                <a:latin typeface="Times New Roman" pitchFamily="18" charset="0"/>
                <a:cs typeface="Times New Roman" pitchFamily="18" charset="0"/>
              </a:rPr>
              <a:t>lycopene</a:t>
            </a:r>
            <a:r>
              <a:rPr lang="en-US" sz="2800" dirty="0">
                <a:latin typeface="Times New Roman" pitchFamily="18" charset="0"/>
                <a:cs typeface="Times New Roman" pitchFamily="18" charset="0"/>
              </a:rPr>
              <a:t>/</a:t>
            </a:r>
            <a:r>
              <a:rPr lang="en-US" sz="2800" b="1" dirty="0">
                <a:latin typeface="Times New Roman" pitchFamily="18" charset="0"/>
                <a:cs typeface="Times New Roman" pitchFamily="18" charset="0"/>
              </a:rPr>
              <a:t>beta carotene </a:t>
            </a:r>
            <a:r>
              <a:rPr lang="en-US" sz="2800" dirty="0">
                <a:latin typeface="Times New Roman" pitchFamily="18" charset="0"/>
                <a:cs typeface="Times New Roman" pitchFamily="18" charset="0"/>
              </a:rPr>
              <a:t>and </a:t>
            </a:r>
            <a:r>
              <a:rPr lang="en-US" sz="2800" b="1" dirty="0">
                <a:latin typeface="Times New Roman" pitchFamily="18" charset="0"/>
                <a:cs typeface="Times New Roman" pitchFamily="18" charset="0"/>
              </a:rPr>
              <a:t>vitamin C</a:t>
            </a:r>
            <a:r>
              <a:rPr lang="en-US" sz="2800" dirty="0">
                <a:latin typeface="Times New Roman" pitchFamily="18" charset="0"/>
                <a:cs typeface="Times New Roman" pitchFamily="18" charset="0"/>
              </a:rPr>
              <a:t> and are valued for their color and flavor &amp; minerals, organic acid , sugar etc…</a:t>
            </a:r>
          </a:p>
          <a:p>
            <a:pPr lvl="0">
              <a:buFont typeface="Wingdings" pitchFamily="2" charset="2"/>
              <a:buChar char="q"/>
            </a:pPr>
            <a:endParaRPr lang="en-US" sz="2800" dirty="0" smtClean="0">
              <a:latin typeface="Times New Roman" pitchFamily="18" charset="0"/>
              <a:cs typeface="Times New Roman" pitchFamily="18" charset="0"/>
            </a:endParaRPr>
          </a:p>
          <a:p>
            <a:pPr lvl="0">
              <a:buFont typeface="Wingdings" pitchFamily="2" charset="2"/>
              <a:buChar char="q"/>
            </a:pP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is regard as one of the most “protective food”. </a:t>
            </a:r>
            <a:endParaRPr lang="en-US" sz="2800" dirty="0" smtClean="0">
              <a:latin typeface="Times New Roman" pitchFamily="18" charset="0"/>
              <a:cs typeface="Times New Roman" pitchFamily="18" charset="0"/>
            </a:endParaRPr>
          </a:p>
          <a:p>
            <a:pPr lvl="1">
              <a:buFont typeface="Wingdings" pitchFamily="2" charset="2"/>
              <a:buChar char="§"/>
            </a:pPr>
            <a:r>
              <a:rPr lang="en-US" dirty="0" smtClean="0">
                <a:latin typeface="Times New Roman" pitchFamily="18" charset="0"/>
                <a:cs typeface="Times New Roman" pitchFamily="18" charset="0"/>
              </a:rPr>
              <a:t>B/C </a:t>
            </a:r>
            <a:r>
              <a:rPr lang="en-US" dirty="0">
                <a:latin typeface="Times New Roman" pitchFamily="18" charset="0"/>
                <a:cs typeface="Times New Roman" pitchFamily="18" charset="0"/>
              </a:rPr>
              <a:t>of its special nutritional value &amp;</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widespread production.</a:t>
            </a:r>
          </a:p>
          <a:p>
            <a:pPr lvl="0">
              <a:buFont typeface="Wingdings" pitchFamily="2" charset="2"/>
              <a:buChar char="q"/>
            </a:pPr>
            <a:endParaRPr lang="en-US" sz="2600" dirty="0" smtClean="0">
              <a:latin typeface="Times New Roman" pitchFamily="18" charset="0"/>
              <a:cs typeface="Times New Roman" pitchFamily="18" charset="0"/>
            </a:endParaRPr>
          </a:p>
          <a:p>
            <a:pPr marL="0" lvl="0"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9014620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7086600"/>
          </a:xfrm>
        </p:spPr>
        <p:txBody>
          <a:bodyPr>
            <a:normAutofit/>
          </a:bodyPr>
          <a:lstStyle/>
          <a:p>
            <a:pPr lvl="1"/>
            <a:r>
              <a:rPr lang="en-US" b="1" dirty="0">
                <a:latin typeface="Times New Roman" pitchFamily="18" charset="0"/>
                <a:cs typeface="Times New Roman" pitchFamily="18" charset="0"/>
              </a:rPr>
              <a:t>Crop Rotation: </a:t>
            </a:r>
            <a:r>
              <a:rPr lang="en-US" sz="2550" dirty="0">
                <a:latin typeface="Times New Roman" pitchFamily="18" charset="0"/>
                <a:cs typeface="Times New Roman" pitchFamily="18" charset="0"/>
              </a:rPr>
              <a:t>Like eggplant &amp; tomatoes, peppers are also susceptible to many soil borne diseases. Therefore a period of </a:t>
            </a:r>
            <a:r>
              <a:rPr lang="en-US" sz="2550" b="1" dirty="0">
                <a:latin typeface="Times New Roman" pitchFamily="18" charset="0"/>
                <a:cs typeface="Times New Roman" pitchFamily="18" charset="0"/>
              </a:rPr>
              <a:t>2 to 3 years </a:t>
            </a:r>
            <a:r>
              <a:rPr lang="en-US" sz="2550" dirty="0">
                <a:latin typeface="Times New Roman" pitchFamily="18" charset="0"/>
                <a:cs typeface="Times New Roman" pitchFamily="18" charset="0"/>
              </a:rPr>
              <a:t>elapse b/n successive pepper crop or other </a:t>
            </a:r>
            <a:r>
              <a:rPr lang="en-US" sz="2550" dirty="0" err="1">
                <a:latin typeface="Times New Roman" pitchFamily="18" charset="0"/>
                <a:cs typeface="Times New Roman" pitchFamily="18" charset="0"/>
              </a:rPr>
              <a:t>solanaceous</a:t>
            </a:r>
            <a:r>
              <a:rPr lang="en-US" sz="2550" dirty="0">
                <a:latin typeface="Times New Roman" pitchFamily="18" charset="0"/>
                <a:cs typeface="Times New Roman" pitchFamily="18" charset="0"/>
              </a:rPr>
              <a:t> crops is recommended.</a:t>
            </a:r>
          </a:p>
          <a:p>
            <a:pPr lvl="1"/>
            <a:endParaRPr lang="en-US" sz="2550" b="1"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Irrigation</a:t>
            </a:r>
            <a:r>
              <a:rPr lang="en-US" sz="2550" b="1" dirty="0">
                <a:latin typeface="Times New Roman" pitchFamily="18" charset="0"/>
                <a:cs typeface="Times New Roman" pitchFamily="18" charset="0"/>
              </a:rPr>
              <a:t>: </a:t>
            </a:r>
            <a:r>
              <a:rPr lang="en-US" sz="2550" dirty="0">
                <a:latin typeface="Times New Roman" pitchFamily="18" charset="0"/>
                <a:cs typeface="Times New Roman" pitchFamily="18" charset="0"/>
              </a:rPr>
              <a:t>the crop is irrigated immediately after transplanting </a:t>
            </a:r>
            <a:r>
              <a:rPr lang="en-US" sz="2550" dirty="0" smtClean="0">
                <a:latin typeface="Times New Roman" pitchFamily="18" charset="0"/>
                <a:cs typeface="Times New Roman" pitchFamily="18" charset="0"/>
              </a:rPr>
              <a:t>&amp; thereafter </a:t>
            </a:r>
            <a:r>
              <a:rPr lang="en-US" sz="2550" dirty="0">
                <a:latin typeface="Times New Roman" pitchFamily="18" charset="0"/>
                <a:cs typeface="Times New Roman" pitchFamily="18" charset="0"/>
              </a:rPr>
              <a:t>at weekly intervals. U</a:t>
            </a:r>
            <a:r>
              <a:rPr lang="en-US" sz="2550" dirty="0" smtClean="0">
                <a:latin typeface="Times New Roman" pitchFamily="18" charset="0"/>
                <a:cs typeface="Times New Roman" pitchFamily="18" charset="0"/>
              </a:rPr>
              <a:t>niform </a:t>
            </a:r>
            <a:r>
              <a:rPr lang="en-US" sz="2550" dirty="0">
                <a:latin typeface="Times New Roman" pitchFamily="18" charset="0"/>
                <a:cs typeface="Times New Roman" pitchFamily="18" charset="0"/>
              </a:rPr>
              <a:t>soil moisture is essential to blossom and prevent fruit drop. </a:t>
            </a:r>
          </a:p>
          <a:p>
            <a:pPr lvl="2"/>
            <a:r>
              <a:rPr lang="en-US" sz="2550" dirty="0">
                <a:latin typeface="Times New Roman" pitchFamily="18" charset="0"/>
                <a:cs typeface="Times New Roman" pitchFamily="18" charset="0"/>
              </a:rPr>
              <a:t>Sweet pepper crops susceptible to diseases, which develop under water logged soil conditions</a:t>
            </a:r>
            <a:r>
              <a:rPr lang="en-US" sz="2550" dirty="0" smtClean="0">
                <a:latin typeface="Times New Roman" pitchFamily="18" charset="0"/>
                <a:cs typeface="Times New Roman" pitchFamily="18" charset="0"/>
              </a:rPr>
              <a:t>.</a:t>
            </a:r>
          </a:p>
          <a:p>
            <a:pPr lvl="3"/>
            <a:r>
              <a:rPr lang="en-US" sz="2550" dirty="0" smtClean="0">
                <a:latin typeface="Times New Roman" pitchFamily="18" charset="0"/>
                <a:cs typeface="Times New Roman" pitchFamily="18" charset="0"/>
              </a:rPr>
              <a:t> </a:t>
            </a:r>
            <a:r>
              <a:rPr lang="en-US" sz="2550" dirty="0">
                <a:latin typeface="Times New Roman" pitchFamily="18" charset="0"/>
                <a:cs typeface="Times New Roman" pitchFamily="18" charset="0"/>
              </a:rPr>
              <a:t>It is, therefore, necessary that seedling should always be planted on top of the ridge and about 10 cm away from the edge; are therefore avoid over application of water</a:t>
            </a:r>
          </a:p>
          <a:p>
            <a:pPr lvl="1"/>
            <a:endParaRPr lang="en-US" sz="2550" b="1" dirty="0">
              <a:latin typeface="Times New Roman" pitchFamily="18" charset="0"/>
              <a:cs typeface="Times New Roman" pitchFamily="18" charset="0"/>
            </a:endParaRPr>
          </a:p>
          <a:p>
            <a:endParaRPr lang="en-US" sz="2500" b="1" dirty="0" smtClean="0">
              <a:latin typeface="Times New Roman" pitchFamily="18" charset="0"/>
              <a:cs typeface="Times New Roman" pitchFamily="18" charset="0"/>
            </a:endParaRPr>
          </a:p>
          <a:p>
            <a:endParaRPr lang="en-US" sz="2500" dirty="0"/>
          </a:p>
        </p:txBody>
      </p:sp>
    </p:spTree>
    <p:extLst>
      <p:ext uri="{BB962C8B-B14F-4D97-AF65-F5344CB8AC3E}">
        <p14:creationId xmlns:p14="http://schemas.microsoft.com/office/powerpoint/2010/main" xmlns="" val="406142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400800"/>
          </a:xfrm>
        </p:spPr>
        <p:txBody>
          <a:bodyPr/>
          <a:lstStyle/>
          <a:p>
            <a:pPr marL="342900" lvl="1" indent="-342900">
              <a:buFont typeface="Arial" pitchFamily="34" charset="0"/>
              <a:buChar char="•"/>
            </a:pPr>
            <a:r>
              <a:rPr lang="en-US" b="1" dirty="0">
                <a:latin typeface="Times New Roman" pitchFamily="18" charset="0"/>
                <a:cs typeface="Times New Roman" pitchFamily="18" charset="0"/>
              </a:rPr>
              <a:t>Weeding:</a:t>
            </a:r>
            <a:r>
              <a:rPr lang="en-US" sz="2550" b="1" dirty="0">
                <a:latin typeface="Times New Roman" pitchFamily="18" charset="0"/>
                <a:cs typeface="Times New Roman" pitchFamily="18" charset="0"/>
              </a:rPr>
              <a:t> Two to three </a:t>
            </a:r>
            <a:r>
              <a:rPr lang="en-US" sz="2550" dirty="0">
                <a:latin typeface="Times New Roman" pitchFamily="18" charset="0"/>
                <a:cs typeface="Times New Roman" pitchFamily="18" charset="0"/>
              </a:rPr>
              <a:t>weeding and mulching are necessary to keep the field clear of weeds.</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Diseases </a:t>
            </a:r>
            <a:r>
              <a:rPr lang="en-US" sz="2800" b="1" dirty="0">
                <a:latin typeface="Times New Roman" pitchFamily="18" charset="0"/>
                <a:cs typeface="Times New Roman" pitchFamily="18" charset="0"/>
              </a:rPr>
              <a:t>and pests: </a:t>
            </a:r>
            <a:endParaRPr lang="en-US" sz="2800" b="1" dirty="0" smtClean="0">
              <a:latin typeface="Times New Roman" pitchFamily="18" charset="0"/>
              <a:cs typeface="Times New Roman" pitchFamily="18" charset="0"/>
            </a:endParaRPr>
          </a:p>
          <a:p>
            <a:pPr lvl="1"/>
            <a:r>
              <a:rPr lang="en-US" sz="2550" dirty="0" smtClean="0">
                <a:latin typeface="Times New Roman" pitchFamily="18" charset="0"/>
                <a:cs typeface="Times New Roman" pitchFamily="18" charset="0"/>
              </a:rPr>
              <a:t>Diseases: powdery </a:t>
            </a:r>
            <a:r>
              <a:rPr lang="en-US" sz="2550" dirty="0">
                <a:latin typeface="Times New Roman" pitchFamily="18" charset="0"/>
                <a:cs typeface="Times New Roman" pitchFamily="18" charset="0"/>
              </a:rPr>
              <a:t>mildew, anthracnose, dieback, root rots are major </a:t>
            </a:r>
            <a:r>
              <a:rPr lang="en-US" sz="2550" dirty="0" smtClean="0">
                <a:latin typeface="Times New Roman" pitchFamily="18" charset="0"/>
                <a:cs typeface="Times New Roman" pitchFamily="18" charset="0"/>
              </a:rPr>
              <a:t>problems.</a:t>
            </a:r>
          </a:p>
          <a:p>
            <a:pPr lvl="1"/>
            <a:r>
              <a:rPr lang="en-US" sz="2550" dirty="0" smtClean="0">
                <a:latin typeface="Times New Roman" pitchFamily="18" charset="0"/>
                <a:cs typeface="Times New Roman" pitchFamily="18" charset="0"/>
              </a:rPr>
              <a:t>Pests include: </a:t>
            </a:r>
            <a:r>
              <a:rPr lang="en-US" sz="2550" dirty="0">
                <a:latin typeface="Times New Roman" pitchFamily="18" charset="0"/>
                <a:cs typeface="Times New Roman" pitchFamily="18" charset="0"/>
              </a:rPr>
              <a:t> </a:t>
            </a:r>
            <a:r>
              <a:rPr lang="en-US" sz="2550" dirty="0" err="1">
                <a:latin typeface="Times New Roman" pitchFamily="18" charset="0"/>
                <a:cs typeface="Times New Roman" pitchFamily="18" charset="0"/>
              </a:rPr>
              <a:t>thrips</a:t>
            </a:r>
            <a:r>
              <a:rPr lang="en-US" sz="2550" dirty="0">
                <a:latin typeface="Times New Roman" pitchFamily="18" charset="0"/>
                <a:cs typeface="Times New Roman" pitchFamily="18" charset="0"/>
              </a:rPr>
              <a:t>, aphids, mites and whiteflies. </a:t>
            </a:r>
            <a:endParaRPr lang="en-US" sz="2550" dirty="0" smtClean="0">
              <a:latin typeface="Times New Roman" pitchFamily="18" charset="0"/>
              <a:cs typeface="Times New Roman" pitchFamily="18" charset="0"/>
            </a:endParaRPr>
          </a:p>
          <a:p>
            <a:pPr lvl="1"/>
            <a:r>
              <a:rPr lang="en-US" sz="2550" dirty="0" smtClean="0">
                <a:latin typeface="Times New Roman" pitchFamily="18" charset="0"/>
                <a:cs typeface="Times New Roman" pitchFamily="18" charset="0"/>
              </a:rPr>
              <a:t>Therefore; it should be controlled using different methods</a:t>
            </a:r>
          </a:p>
          <a:p>
            <a:pPr lvl="1"/>
            <a:endParaRPr lang="en-US" sz="2550" b="1" dirty="0">
              <a:latin typeface="Times New Roman" pitchFamily="18" charset="0"/>
              <a:cs typeface="Times New Roman" pitchFamily="18" charset="0"/>
            </a:endParaRPr>
          </a:p>
          <a:p>
            <a:pPr>
              <a:buClr>
                <a:srgbClr val="00B050"/>
              </a:buClr>
              <a:buFont typeface="Wingdings" pitchFamily="2" charset="2"/>
              <a:buChar char="Ø"/>
            </a:pPr>
            <a:r>
              <a:rPr lang="en-US" sz="2800" b="1" dirty="0">
                <a:latin typeface="Times New Roman" pitchFamily="18" charset="0"/>
                <a:cs typeface="Times New Roman" pitchFamily="18" charset="0"/>
              </a:rPr>
              <a:t>Physiological </a:t>
            </a:r>
            <a:r>
              <a:rPr lang="en-US" sz="2800" b="1" dirty="0" smtClean="0">
                <a:latin typeface="Times New Roman" pitchFamily="18" charset="0"/>
                <a:cs typeface="Times New Roman" pitchFamily="18" charset="0"/>
              </a:rPr>
              <a:t>disorders- </a:t>
            </a:r>
            <a:r>
              <a:rPr lang="en-US" sz="2550" dirty="0" smtClean="0">
                <a:latin typeface="Times New Roman" pitchFamily="18" charset="0"/>
                <a:cs typeface="Times New Roman" pitchFamily="18" charset="0"/>
              </a:rPr>
              <a:t>Sunscald, Blossom </a:t>
            </a:r>
            <a:r>
              <a:rPr lang="en-US" sz="2550" dirty="0">
                <a:latin typeface="Times New Roman" pitchFamily="18" charset="0"/>
                <a:cs typeface="Times New Roman" pitchFamily="18" charset="0"/>
              </a:rPr>
              <a:t>end </a:t>
            </a:r>
            <a:r>
              <a:rPr lang="en-US" sz="2550" dirty="0" smtClean="0">
                <a:latin typeface="Times New Roman" pitchFamily="18" charset="0"/>
                <a:cs typeface="Times New Roman" pitchFamily="18" charset="0"/>
              </a:rPr>
              <a:t>rot, Poor </a:t>
            </a:r>
            <a:r>
              <a:rPr lang="en-US" sz="2550" dirty="0">
                <a:latin typeface="Times New Roman" pitchFamily="18" charset="0"/>
                <a:cs typeface="Times New Roman" pitchFamily="18" charset="0"/>
              </a:rPr>
              <a:t>pepper </a:t>
            </a:r>
            <a:r>
              <a:rPr lang="en-US" sz="2550" dirty="0" smtClean="0">
                <a:latin typeface="Times New Roman" pitchFamily="18" charset="0"/>
                <a:cs typeface="Times New Roman" pitchFamily="18" charset="0"/>
              </a:rPr>
              <a:t>color, Misshaped fruit. </a:t>
            </a:r>
            <a:endParaRPr lang="en-US" sz="2550" dirty="0">
              <a:latin typeface="Times New Roman" pitchFamily="18" charset="0"/>
              <a:cs typeface="Times New Roman" pitchFamily="18" charset="0"/>
            </a:endParaRPr>
          </a:p>
          <a:p>
            <a:pPr lvl="1"/>
            <a:endParaRPr lang="en-US" dirty="0"/>
          </a:p>
        </p:txBody>
      </p:sp>
    </p:spTree>
    <p:extLst>
      <p:ext uri="{BB962C8B-B14F-4D97-AF65-F5344CB8AC3E}">
        <p14:creationId xmlns:p14="http://schemas.microsoft.com/office/powerpoint/2010/main" xmlns="" val="3896209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781800"/>
          </a:xfrm>
        </p:spPr>
        <p:txBody>
          <a:bodyPr>
            <a:normAutofit/>
          </a:bodyPr>
          <a:lstStyle/>
          <a:p>
            <a:pPr marL="0" indent="0">
              <a:buNone/>
            </a:pPr>
            <a:r>
              <a:rPr lang="en-US" sz="4000" b="1" dirty="0">
                <a:latin typeface="Times New Roman" pitchFamily="18" charset="0"/>
                <a:cs typeface="Times New Roman" pitchFamily="18" charset="0"/>
              </a:rPr>
              <a:t>Harvesting and </a:t>
            </a:r>
            <a:r>
              <a:rPr lang="en-US" sz="4000" b="1" dirty="0" smtClean="0">
                <a:latin typeface="Times New Roman" pitchFamily="18" charset="0"/>
                <a:cs typeface="Times New Roman" pitchFamily="18" charset="0"/>
              </a:rPr>
              <a:t>Postharvest handling</a:t>
            </a:r>
            <a:endParaRPr lang="en-US" sz="4000" dirty="0">
              <a:latin typeface="Times New Roman" pitchFamily="18" charset="0"/>
              <a:cs typeface="Times New Roman" pitchFamily="18" charset="0"/>
            </a:endParaRPr>
          </a:p>
          <a:p>
            <a:pPr marL="0" indent="0">
              <a:buNone/>
            </a:pPr>
            <a:r>
              <a:rPr lang="en-US" sz="3600" b="1" dirty="0" smtClean="0">
                <a:latin typeface="Times New Roman" pitchFamily="18" charset="0"/>
                <a:cs typeface="Times New Roman" pitchFamily="18" charset="0"/>
              </a:rPr>
              <a:t>Harvesting</a:t>
            </a: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stage of maturity at which chilies are picked depends on the </a:t>
            </a:r>
            <a:r>
              <a:rPr lang="en-US" sz="2800" dirty="0" smtClean="0">
                <a:latin typeface="Times New Roman" pitchFamily="18" charset="0"/>
                <a:cs typeface="Times New Roman" pitchFamily="18" charset="0"/>
              </a:rPr>
              <a:t>type/the </a:t>
            </a:r>
            <a:r>
              <a:rPr lang="en-US" sz="2800" dirty="0">
                <a:latin typeface="Times New Roman" pitchFamily="18" charset="0"/>
                <a:cs typeface="Times New Roman" pitchFamily="18" charset="0"/>
              </a:rPr>
              <a:t>purpose for which they are grown</a:t>
            </a:r>
            <a:r>
              <a:rPr lang="en-US" sz="2550" dirty="0">
                <a:latin typeface="Times New Roman" pitchFamily="18" charset="0"/>
                <a:cs typeface="Times New Roman" pitchFamily="18" charset="0"/>
              </a:rPr>
              <a:t>. </a:t>
            </a:r>
            <a:endParaRPr lang="en-US" sz="2550" dirty="0" smtClean="0">
              <a:latin typeface="Times New Roman" pitchFamily="18" charset="0"/>
              <a:cs typeface="Times New Roman" pitchFamily="18" charset="0"/>
            </a:endParaRPr>
          </a:p>
          <a:p>
            <a:pPr lvl="1"/>
            <a:r>
              <a:rPr lang="en-US" b="1" dirty="0" smtClean="0">
                <a:latin typeface="Times New Roman" pitchFamily="18" charset="0"/>
                <a:cs typeface="Times New Roman" pitchFamily="18" charset="0"/>
              </a:rPr>
              <a:t>Chilies </a:t>
            </a:r>
            <a:r>
              <a:rPr lang="en-US" b="1" dirty="0">
                <a:latin typeface="Times New Roman" pitchFamily="18" charset="0"/>
                <a:cs typeface="Times New Roman" pitchFamily="18" charset="0"/>
              </a:rPr>
              <a:t>which are used as vegetables </a:t>
            </a:r>
            <a:r>
              <a:rPr lang="en-US" sz="2600" dirty="0">
                <a:latin typeface="Times New Roman" pitchFamily="18" charset="0"/>
                <a:cs typeface="Times New Roman" pitchFamily="18" charset="0"/>
              </a:rPr>
              <a:t>are generally picked while they are fully grown but still</a:t>
            </a:r>
            <a:r>
              <a:rPr lang="en-US" sz="2600" b="1" dirty="0">
                <a:latin typeface="Times New Roman" pitchFamily="18" charset="0"/>
                <a:cs typeface="Times New Roman" pitchFamily="18" charset="0"/>
              </a:rPr>
              <a:t> </a:t>
            </a:r>
            <a:r>
              <a:rPr lang="en-US" b="1" dirty="0">
                <a:latin typeface="Times New Roman" pitchFamily="18" charset="0"/>
                <a:cs typeface="Times New Roman" pitchFamily="18" charset="0"/>
              </a:rPr>
              <a:t>green</a:t>
            </a:r>
            <a:r>
              <a:rPr lang="en-US" dirty="0">
                <a:latin typeface="Times New Roman" pitchFamily="18" charset="0"/>
                <a:cs typeface="Times New Roman" pitchFamily="18" charset="0"/>
              </a:rPr>
              <a:t>. </a:t>
            </a:r>
            <a:r>
              <a:rPr lang="en-US" sz="2600" dirty="0">
                <a:latin typeface="Times New Roman" pitchFamily="18" charset="0"/>
                <a:cs typeface="Times New Roman" pitchFamily="18" charset="0"/>
              </a:rPr>
              <a:t>Green fruits are picked at intervals (once a week or twice) that stimulate further flowering and fruit set. </a:t>
            </a:r>
            <a:endParaRPr lang="en-US" sz="26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Those </a:t>
            </a:r>
            <a:r>
              <a:rPr lang="en-US" sz="2600" dirty="0">
                <a:latin typeface="Times New Roman" pitchFamily="18" charset="0"/>
                <a:cs typeface="Times New Roman" pitchFamily="18" charset="0"/>
              </a:rPr>
              <a:t>used for pickles are picked either green or </a:t>
            </a:r>
            <a:r>
              <a:rPr lang="en-US" sz="2600" dirty="0" smtClean="0">
                <a:latin typeface="Times New Roman" pitchFamily="18" charset="0"/>
                <a:cs typeface="Times New Roman" pitchFamily="18" charset="0"/>
              </a:rPr>
              <a:t>ripe (Red </a:t>
            </a:r>
            <a:r>
              <a:rPr lang="en-US" sz="2600" dirty="0">
                <a:latin typeface="Times New Roman" pitchFamily="18" charset="0"/>
                <a:cs typeface="Times New Roman" pitchFamily="18" charset="0"/>
              </a:rPr>
              <a:t>chilies are harvested in three to four pickings, when they are fully shriveled red, 80-90 days after </a:t>
            </a:r>
            <a:r>
              <a:rPr lang="en-US" sz="2600" dirty="0" smtClean="0">
                <a:latin typeface="Times New Roman" pitchFamily="18" charset="0"/>
                <a:cs typeface="Times New Roman" pitchFamily="18" charset="0"/>
              </a:rPr>
              <a:t>transplanting</a:t>
            </a:r>
            <a:r>
              <a:rPr lang="en-US" sz="2600" dirty="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lvl="1"/>
            <a:endParaRPr lang="en-US" sz="2550" dirty="0" smtClean="0">
              <a:latin typeface="Times New Roman" pitchFamily="18" charset="0"/>
              <a:cs typeface="Times New Roman" pitchFamily="18" charset="0"/>
            </a:endParaRPr>
          </a:p>
          <a:p>
            <a:pPr marL="0" indent="0">
              <a:buNone/>
            </a:pPr>
            <a:endParaRPr lang="en-US" sz="2500" dirty="0" smtClean="0"/>
          </a:p>
          <a:p>
            <a:endParaRPr lang="en-US" dirty="0"/>
          </a:p>
        </p:txBody>
      </p:sp>
    </p:spTree>
    <p:extLst>
      <p:ext uri="{BB962C8B-B14F-4D97-AF65-F5344CB8AC3E}">
        <p14:creationId xmlns:p14="http://schemas.microsoft.com/office/powerpoint/2010/main" xmlns="" val="32547300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781800"/>
          </a:xfrm>
        </p:spPr>
        <p:txBody>
          <a:bodyPr>
            <a:normAutofit/>
          </a:bodyPr>
          <a:lstStyle/>
          <a:p>
            <a:pPr lvl="1"/>
            <a:r>
              <a:rPr lang="en-US" dirty="0" smtClean="0">
                <a:latin typeface="Times New Roman" pitchFamily="18" charset="0"/>
                <a:cs typeface="Times New Roman" pitchFamily="18" charset="0"/>
              </a:rPr>
              <a:t>Chilies </a:t>
            </a:r>
            <a:r>
              <a:rPr lang="en-US" dirty="0">
                <a:latin typeface="Times New Roman" pitchFamily="18" charset="0"/>
                <a:cs typeface="Times New Roman" pitchFamily="18" charset="0"/>
              </a:rPr>
              <a:t>used </a:t>
            </a:r>
            <a:r>
              <a:rPr lang="en-US" b="1" dirty="0">
                <a:latin typeface="Times New Roman" pitchFamily="18" charset="0"/>
                <a:cs typeface="Times New Roman" pitchFamily="18" charset="0"/>
              </a:rPr>
              <a:t>for drying </a:t>
            </a:r>
            <a:r>
              <a:rPr lang="en-US" sz="2550" dirty="0" smtClean="0">
                <a:latin typeface="Times New Roman" pitchFamily="18" charset="0"/>
                <a:cs typeface="Times New Roman" pitchFamily="18" charset="0"/>
              </a:rPr>
              <a:t>(</a:t>
            </a:r>
            <a:r>
              <a:rPr lang="en-US" sz="2550" dirty="0">
                <a:latin typeface="Times New Roman" pitchFamily="18" charset="0"/>
                <a:cs typeface="Times New Roman" pitchFamily="18" charset="0"/>
              </a:rPr>
              <a:t>dry </a:t>
            </a:r>
            <a:r>
              <a:rPr lang="en-US" sz="2550" dirty="0" smtClean="0">
                <a:latin typeface="Times New Roman" pitchFamily="18" charset="0"/>
                <a:cs typeface="Times New Roman" pitchFamily="18" charset="0"/>
              </a:rPr>
              <a:t>chilies) are </a:t>
            </a:r>
            <a:r>
              <a:rPr lang="en-US" sz="2550" dirty="0">
                <a:latin typeface="Times New Roman" pitchFamily="18" charset="0"/>
                <a:cs typeface="Times New Roman" pitchFamily="18" charset="0"/>
              </a:rPr>
              <a:t>picked when </a:t>
            </a:r>
            <a:r>
              <a:rPr lang="en-US" sz="2550" b="1" dirty="0">
                <a:latin typeface="Times New Roman" pitchFamily="18" charset="0"/>
                <a:cs typeface="Times New Roman" pitchFamily="18" charset="0"/>
              </a:rPr>
              <a:t>red and fully </a:t>
            </a:r>
            <a:r>
              <a:rPr lang="en-US" sz="2550" b="1" dirty="0" smtClean="0">
                <a:latin typeface="Times New Roman" pitchFamily="18" charset="0"/>
                <a:cs typeface="Times New Roman" pitchFamily="18" charset="0"/>
              </a:rPr>
              <a:t>ripe</a:t>
            </a:r>
            <a:r>
              <a:rPr lang="en-US" sz="2550" dirty="0" smtClean="0">
                <a:latin typeface="Times New Roman" pitchFamily="18" charset="0"/>
                <a:cs typeface="Times New Roman" pitchFamily="18" charset="0"/>
              </a:rPr>
              <a:t> (When </a:t>
            </a:r>
            <a:r>
              <a:rPr lang="en-US" sz="2550" dirty="0" smtClean="0">
                <a:latin typeface="Times New Roman" pitchFamily="18" charset="0"/>
                <a:ea typeface="Times New Roman"/>
                <a:cs typeface="Times New Roman" pitchFamily="18" charset="0"/>
              </a:rPr>
              <a:t>fully </a:t>
            </a:r>
            <a:r>
              <a:rPr lang="en-US" sz="2550" dirty="0">
                <a:latin typeface="Times New Roman" pitchFamily="18" charset="0"/>
                <a:ea typeface="Times New Roman"/>
                <a:cs typeface="Times New Roman" pitchFamily="18" charset="0"/>
              </a:rPr>
              <a:t>or partly dried on the plant</a:t>
            </a:r>
            <a:r>
              <a:rPr lang="en-US" sz="2550" dirty="0" smtClean="0">
                <a:latin typeface="Times New Roman" pitchFamily="18" charset="0"/>
                <a:cs typeface="Times New Roman" pitchFamily="18" charset="0"/>
              </a:rPr>
              <a:t>).</a:t>
            </a:r>
            <a:r>
              <a:rPr lang="en-US" sz="2550" dirty="0" smtClean="0">
                <a:latin typeface="Times New Roman" pitchFamily="18" charset="0"/>
                <a:ea typeface="Times New Roman"/>
                <a:cs typeface="Times New Roman" pitchFamily="18" charset="0"/>
              </a:rPr>
              <a:t> </a:t>
            </a:r>
          </a:p>
          <a:p>
            <a:endParaRPr lang="en-US" sz="24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Note</a:t>
            </a:r>
            <a:r>
              <a:rPr lang="en-US" sz="2600" dirty="0">
                <a:latin typeface="Times New Roman" pitchFamily="18" charset="0"/>
                <a:cs typeface="Times New Roman" pitchFamily="18" charset="0"/>
              </a:rPr>
              <a:t>: depending to the varieties it reach to maturity 80-90 days after transplanting</a:t>
            </a:r>
          </a:p>
          <a:p>
            <a:endParaRPr lang="en-US" sz="2600" dirty="0">
              <a:latin typeface="Times New Roman" pitchFamily="18" charset="0"/>
              <a:cs typeface="Times New Roman" pitchFamily="18" charset="0"/>
            </a:endParaRPr>
          </a:p>
          <a:p>
            <a:r>
              <a:rPr lang="en-US" sz="2600" dirty="0">
                <a:latin typeface="Times New Roman" pitchFamily="18" charset="0"/>
                <a:cs typeface="Times New Roman" pitchFamily="18" charset="0"/>
              </a:rPr>
              <a:t>Chili crop takes 40 and more days to flower after transplanting and a further 30 days to develop fruit suitable for green harvest.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a:latin typeface="Times New Roman" pitchFamily="18" charset="0"/>
                <a:ea typeface="Times New Roman"/>
                <a:cs typeface="Times New Roman" pitchFamily="18" charset="0"/>
              </a:rPr>
              <a:t>Sweet pepper</a:t>
            </a:r>
            <a:r>
              <a:rPr lang="en-US" sz="2600" b="1" dirty="0">
                <a:latin typeface="Times New Roman" pitchFamily="18" charset="0"/>
                <a:ea typeface="Times New Roman"/>
                <a:cs typeface="Times New Roman" pitchFamily="18" charset="0"/>
              </a:rPr>
              <a:t> </a:t>
            </a:r>
            <a:r>
              <a:rPr lang="en-US" sz="2600" dirty="0">
                <a:latin typeface="Times New Roman" pitchFamily="18" charset="0"/>
                <a:ea typeface="Times New Roman"/>
                <a:cs typeface="Times New Roman" pitchFamily="18" charset="0"/>
              </a:rPr>
              <a:t>is harvested when the fruits have reached full size but are still green. Harvesting frequency is usually once weekly</a:t>
            </a:r>
          </a:p>
          <a:p>
            <a:pPr marL="0" indent="0">
              <a:buNone/>
            </a:pPr>
            <a:endParaRPr lang="en-US" sz="2600" dirty="0">
              <a:latin typeface="Times New Roman" pitchFamily="18" charset="0"/>
              <a:cs typeface="Times New Roman" pitchFamily="18" charset="0"/>
            </a:endParaRPr>
          </a:p>
          <a:p>
            <a:pPr marL="0" indent="0">
              <a:buNone/>
            </a:pPr>
            <a:endParaRPr lang="en-US" sz="2500" dirty="0" smtClean="0"/>
          </a:p>
          <a:p>
            <a:endParaRPr lang="en-US" dirty="0"/>
          </a:p>
        </p:txBody>
      </p:sp>
    </p:spTree>
    <p:extLst>
      <p:ext uri="{BB962C8B-B14F-4D97-AF65-F5344CB8AC3E}">
        <p14:creationId xmlns:p14="http://schemas.microsoft.com/office/powerpoint/2010/main" xmlns="" val="25802357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553200"/>
          </a:xfrm>
        </p:spPr>
        <p:txBody>
          <a:bodyPr/>
          <a:lstStyle/>
          <a:p>
            <a:r>
              <a:rPr lang="en-US" sz="2800" b="1" dirty="0">
                <a:latin typeface="Times New Roman" pitchFamily="18" charset="0"/>
                <a:cs typeface="Times New Roman" pitchFamily="18" charset="0"/>
              </a:rPr>
              <a:t>The duration of the harvest for fresh market  is about 5-7 times (30 to 40 days) </a:t>
            </a:r>
            <a:r>
              <a:rPr lang="en-US" sz="2800" b="1" dirty="0" smtClean="0">
                <a:latin typeface="Times New Roman" pitchFamily="18" charset="0"/>
                <a:cs typeface="Times New Roman" pitchFamily="18" charset="0"/>
              </a:rPr>
              <a:t>While </a:t>
            </a:r>
            <a:r>
              <a:rPr lang="en-US" sz="2800" b="1" dirty="0">
                <a:latin typeface="Times New Roman" pitchFamily="18" charset="0"/>
                <a:cs typeface="Times New Roman" pitchFamily="18" charset="0"/>
              </a:rPr>
              <a:t>it is 3-5 times (15 to 20 days) for processing type</a:t>
            </a:r>
          </a:p>
          <a:p>
            <a:endParaRPr lang="en-US" sz="2550" dirty="0">
              <a:latin typeface="Times New Roman" pitchFamily="18" charset="0"/>
              <a:ea typeface="Times New Roman"/>
              <a:cs typeface="Times New Roman" pitchFamily="18" charset="0"/>
            </a:endParaRPr>
          </a:p>
          <a:p>
            <a:pPr marL="0" indent="0">
              <a:buNone/>
            </a:pPr>
            <a:r>
              <a:rPr lang="en-US" b="1" dirty="0">
                <a:latin typeface="Times New Roman" pitchFamily="18" charset="0"/>
                <a:cs typeface="Times New Roman" pitchFamily="18" charset="0"/>
              </a:rPr>
              <a:t>Drying</a:t>
            </a:r>
          </a:p>
          <a:p>
            <a:pPr>
              <a:tabLst>
                <a:tab pos="173038" algn="l"/>
              </a:tabLst>
              <a:defRPr/>
            </a:pPr>
            <a:r>
              <a:rPr lang="en-GB" sz="2800" dirty="0">
                <a:latin typeface="Times New Roman" pitchFamily="18" charset="0"/>
                <a:cs typeface="Times New Roman" pitchFamily="18" charset="0"/>
              </a:rPr>
              <a:t>On harvesting, chillies have </a:t>
            </a:r>
            <a:endParaRPr lang="en-GB" sz="2800" dirty="0" smtClean="0">
              <a:latin typeface="Times New Roman" pitchFamily="18" charset="0"/>
              <a:cs typeface="Times New Roman" pitchFamily="18" charset="0"/>
            </a:endParaRPr>
          </a:p>
          <a:p>
            <a:pPr lvl="1">
              <a:tabLst>
                <a:tab pos="173038" algn="l"/>
              </a:tabLst>
              <a:defRPr/>
            </a:pPr>
            <a:r>
              <a:rPr lang="en-GB" sz="2700" dirty="0" smtClean="0">
                <a:latin typeface="Times New Roman" pitchFamily="18" charset="0"/>
                <a:cs typeface="Times New Roman" pitchFamily="18" charset="0"/>
              </a:rPr>
              <a:t>a </a:t>
            </a:r>
            <a:r>
              <a:rPr lang="en-GB" sz="2700" dirty="0">
                <a:latin typeface="Times New Roman" pitchFamily="18" charset="0"/>
                <a:cs typeface="Times New Roman" pitchFamily="18" charset="0"/>
              </a:rPr>
              <a:t>moisture content of </a:t>
            </a:r>
            <a:r>
              <a:rPr lang="en-GB" sz="2700" b="1" dirty="0">
                <a:latin typeface="Times New Roman" pitchFamily="18" charset="0"/>
                <a:cs typeface="Times New Roman" pitchFamily="18" charset="0"/>
              </a:rPr>
              <a:t>65-80% </a:t>
            </a:r>
            <a:r>
              <a:rPr lang="en-GB" sz="2700" dirty="0">
                <a:latin typeface="Times New Roman" pitchFamily="18" charset="0"/>
                <a:cs typeface="Times New Roman" pitchFamily="18" charset="0"/>
              </a:rPr>
              <a:t>&amp; </a:t>
            </a:r>
            <a:endParaRPr lang="en-GB" sz="2700" dirty="0" smtClean="0">
              <a:latin typeface="Times New Roman" pitchFamily="18" charset="0"/>
              <a:cs typeface="Times New Roman" pitchFamily="18" charset="0"/>
            </a:endParaRPr>
          </a:p>
          <a:p>
            <a:pPr lvl="1">
              <a:tabLst>
                <a:tab pos="173038" algn="l"/>
              </a:tabLst>
              <a:defRPr/>
            </a:pPr>
            <a:r>
              <a:rPr lang="en-GB" sz="2700" dirty="0" smtClean="0">
                <a:latin typeface="Times New Roman" pitchFamily="18" charset="0"/>
                <a:cs typeface="Times New Roman" pitchFamily="18" charset="0"/>
              </a:rPr>
              <a:t>this </a:t>
            </a:r>
            <a:r>
              <a:rPr lang="en-GB" sz="2700" dirty="0">
                <a:latin typeface="Times New Roman" pitchFamily="18" charset="0"/>
                <a:cs typeface="Times New Roman" pitchFamily="18" charset="0"/>
              </a:rPr>
              <a:t>must be reduced to </a:t>
            </a:r>
            <a:r>
              <a:rPr lang="en-GB" sz="2700" b="1" dirty="0">
                <a:latin typeface="Times New Roman" pitchFamily="18" charset="0"/>
                <a:cs typeface="Times New Roman" pitchFamily="18" charset="0"/>
              </a:rPr>
              <a:t>10%</a:t>
            </a:r>
            <a:r>
              <a:rPr lang="en-GB" sz="2700" dirty="0">
                <a:latin typeface="Times New Roman" pitchFamily="18" charset="0"/>
                <a:cs typeface="Times New Roman" pitchFamily="18" charset="0"/>
              </a:rPr>
              <a:t>. </a:t>
            </a:r>
            <a:endParaRPr lang="en-GB" sz="2700" dirty="0" smtClean="0">
              <a:latin typeface="Times New Roman" pitchFamily="18" charset="0"/>
              <a:cs typeface="Times New Roman" pitchFamily="18" charset="0"/>
            </a:endParaRPr>
          </a:p>
          <a:p>
            <a:pPr lvl="2">
              <a:tabLst>
                <a:tab pos="173038" algn="l"/>
              </a:tabLst>
              <a:defRPr/>
            </a:pPr>
            <a:r>
              <a:rPr lang="en-GB" sz="2600" i="1" dirty="0" smtClean="0">
                <a:latin typeface="Times New Roman" pitchFamily="18" charset="0"/>
                <a:cs typeface="Times New Roman" pitchFamily="18" charset="0"/>
              </a:rPr>
              <a:t>This </a:t>
            </a:r>
            <a:r>
              <a:rPr lang="en-GB" sz="2600" i="1" dirty="0">
                <a:latin typeface="Times New Roman" pitchFamily="18" charset="0"/>
                <a:cs typeface="Times New Roman" pitchFamily="18" charset="0"/>
              </a:rPr>
              <a:t>could be </a:t>
            </a:r>
            <a:r>
              <a:rPr lang="en-GB" sz="2600" dirty="0">
                <a:latin typeface="Times New Roman" pitchFamily="18" charset="0"/>
                <a:cs typeface="Times New Roman" pitchFamily="18" charset="0"/>
              </a:rPr>
              <a:t>achieved </a:t>
            </a:r>
            <a:r>
              <a:rPr lang="en-GB" sz="2600" i="1" dirty="0">
                <a:latin typeface="Times New Roman" pitchFamily="18" charset="0"/>
                <a:cs typeface="Times New Roman" pitchFamily="18" charset="0"/>
              </a:rPr>
              <a:t>by </a:t>
            </a:r>
            <a:r>
              <a:rPr lang="en-GB" sz="2600" b="1" i="1" dirty="0">
                <a:latin typeface="Times New Roman" pitchFamily="18" charset="0"/>
                <a:cs typeface="Times New Roman" pitchFamily="18" charset="0"/>
              </a:rPr>
              <a:t>sun-drying the fruits</a:t>
            </a:r>
            <a:r>
              <a:rPr lang="en-GB" sz="2600" i="1" dirty="0" smtClean="0">
                <a:latin typeface="Times New Roman" pitchFamily="18" charset="0"/>
                <a:cs typeface="Times New Roman" pitchFamily="18" charset="0"/>
              </a:rPr>
              <a:t>.</a:t>
            </a:r>
          </a:p>
          <a:p>
            <a:pPr lvl="3">
              <a:tabLst>
                <a:tab pos="173038" algn="l"/>
              </a:tabLst>
              <a:defRPr/>
            </a:pPr>
            <a:r>
              <a:rPr lang="en-US" sz="2600" dirty="0" smtClean="0">
                <a:latin typeface="Times New Roman" pitchFamily="18" charset="0"/>
                <a:ea typeface="Times New Roman"/>
                <a:cs typeface="Times New Roman" pitchFamily="18" charset="0"/>
              </a:rPr>
              <a:t> </a:t>
            </a:r>
            <a:r>
              <a:rPr lang="en-US" sz="2500" dirty="0">
                <a:latin typeface="Times New Roman" pitchFamily="18" charset="0"/>
                <a:ea typeface="Times New Roman"/>
                <a:cs typeface="Times New Roman" pitchFamily="18" charset="0"/>
              </a:rPr>
              <a:t>Pepper fruits  used for dried purpose are is harvested when they are fully ripe</a:t>
            </a:r>
            <a:endParaRPr lang="en-GB" sz="2500" dirty="0">
              <a:latin typeface="Times New Roman" pitchFamily="18" charset="0"/>
              <a:cs typeface="Times New Roman" pitchFamily="18" charset="0"/>
            </a:endParaRPr>
          </a:p>
          <a:p>
            <a:endParaRPr lang="en-US" sz="2550" b="1"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634412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781800"/>
          </a:xfrm>
        </p:spPr>
        <p:txBody>
          <a:bodyPr>
            <a:normAutofit/>
          </a:bodyPr>
          <a:lstStyle/>
          <a:p>
            <a:pPr>
              <a:tabLst>
                <a:tab pos="173038" algn="l"/>
              </a:tabLst>
              <a:defRPr/>
            </a:pPr>
            <a:r>
              <a:rPr lang="en-US" sz="2600" dirty="0" smtClean="0">
                <a:latin typeface="Times New Roman" pitchFamily="18" charset="0"/>
                <a:cs typeface="Times New Roman" pitchFamily="18" charset="0"/>
              </a:rPr>
              <a:t>Four/for </a:t>
            </a:r>
            <a:r>
              <a:rPr lang="en-US" sz="2600" dirty="0">
                <a:latin typeface="Times New Roman" pitchFamily="18" charset="0"/>
                <a:cs typeface="Times New Roman" pitchFamily="18" charset="0"/>
              </a:rPr>
              <a:t>uniform drying the harvested </a:t>
            </a:r>
            <a:r>
              <a:rPr lang="en-US" sz="2600" dirty="0" smtClean="0">
                <a:latin typeface="Times New Roman" pitchFamily="18" charset="0"/>
                <a:cs typeface="Times New Roman" pitchFamily="18" charset="0"/>
              </a:rPr>
              <a:t>fruit;  </a:t>
            </a:r>
          </a:p>
          <a:p>
            <a:pPr lvl="1">
              <a:tabLst>
                <a:tab pos="173038" algn="l"/>
              </a:tabLst>
              <a:defRPr/>
            </a:pPr>
            <a:r>
              <a:rPr lang="en-US" sz="2600" dirty="0" smtClean="0">
                <a:latin typeface="Times New Roman" pitchFamily="18" charset="0"/>
                <a:cs typeface="Times New Roman" pitchFamily="18" charset="0"/>
              </a:rPr>
              <a:t>first </a:t>
            </a:r>
            <a:r>
              <a:rPr lang="en-US" sz="2600" dirty="0">
                <a:latin typeface="Times New Roman" pitchFamily="18" charset="0"/>
                <a:cs typeface="Times New Roman" pitchFamily="18" charset="0"/>
              </a:rPr>
              <a:t>must be curried and </a:t>
            </a:r>
            <a:endParaRPr lang="en-US" sz="2600" dirty="0" smtClean="0">
              <a:latin typeface="Times New Roman" pitchFamily="18" charset="0"/>
              <a:cs typeface="Times New Roman" pitchFamily="18" charset="0"/>
            </a:endParaRPr>
          </a:p>
          <a:p>
            <a:pPr lvl="1">
              <a:tabLst>
                <a:tab pos="173038" algn="l"/>
              </a:tabLst>
              <a:defRPr/>
            </a:pPr>
            <a:r>
              <a:rPr lang="en-US" sz="2600" dirty="0" smtClean="0">
                <a:latin typeface="Times New Roman" pitchFamily="18" charset="0"/>
                <a:cs typeface="Times New Roman" pitchFamily="18" charset="0"/>
              </a:rPr>
              <a:t>then </a:t>
            </a:r>
            <a:r>
              <a:rPr lang="en-US" sz="2600" dirty="0">
                <a:latin typeface="Times New Roman" pitchFamily="18" charset="0"/>
                <a:cs typeface="Times New Roman" pitchFamily="18" charset="0"/>
              </a:rPr>
              <a:t>further drying is possible by sun. </a:t>
            </a:r>
            <a:endParaRPr lang="en-US" sz="2600" dirty="0" smtClean="0">
              <a:latin typeface="Times New Roman" pitchFamily="18" charset="0"/>
              <a:cs typeface="Times New Roman" pitchFamily="18" charset="0"/>
            </a:endParaRPr>
          </a:p>
          <a:p>
            <a:pPr lvl="2">
              <a:tabLst>
                <a:tab pos="173038" algn="l"/>
              </a:tabLst>
              <a:defRPr/>
            </a:pPr>
            <a:r>
              <a:rPr lang="en-US" sz="2600" dirty="0" smtClean="0">
                <a:latin typeface="Times New Roman" pitchFamily="18" charset="0"/>
                <a:cs typeface="Times New Roman" pitchFamily="18" charset="0"/>
              </a:rPr>
              <a:t>Dried </a:t>
            </a:r>
            <a:r>
              <a:rPr lang="en-US" sz="2600" dirty="0">
                <a:latin typeface="Times New Roman" pitchFamily="18" charset="0"/>
                <a:cs typeface="Times New Roman" pitchFamily="18" charset="0"/>
              </a:rPr>
              <a:t>chilies can be </a:t>
            </a:r>
            <a:r>
              <a:rPr lang="en-US" sz="2600" dirty="0">
                <a:latin typeface="Times New Roman" pitchFamily="18" charset="0"/>
                <a:ea typeface="Times New Roman"/>
                <a:cs typeface="Times New Roman" pitchFamily="18" charset="0"/>
              </a:rPr>
              <a:t>produced by sun drying on trays or mats at table height, </a:t>
            </a:r>
            <a:r>
              <a:rPr lang="en-US" sz="2600" b="1" dirty="0">
                <a:latin typeface="Times New Roman" pitchFamily="18" charset="0"/>
                <a:ea typeface="Times New Roman"/>
                <a:cs typeface="Times New Roman" pitchFamily="18" charset="0"/>
              </a:rPr>
              <a:t>not on the ground.</a:t>
            </a:r>
            <a:r>
              <a:rPr lang="en-US" sz="2600" dirty="0">
                <a:latin typeface="Times New Roman" pitchFamily="18" charset="0"/>
                <a:ea typeface="Times New Roman"/>
                <a:cs typeface="Times New Roman" pitchFamily="18" charset="0"/>
              </a:rPr>
              <a:t> </a:t>
            </a:r>
          </a:p>
          <a:p>
            <a:pPr>
              <a:tabLst>
                <a:tab pos="173038" algn="l"/>
              </a:tabLst>
              <a:defRPr/>
            </a:pPr>
            <a:endParaRPr lang="en-US" sz="2600" b="1" dirty="0">
              <a:latin typeface="Times New Roman" pitchFamily="18" charset="0"/>
              <a:ea typeface="Times New Roman"/>
              <a:cs typeface="Times New Roman" pitchFamily="18" charset="0"/>
            </a:endParaRPr>
          </a:p>
          <a:p>
            <a:pPr>
              <a:tabLst>
                <a:tab pos="173038" algn="l"/>
              </a:tabLst>
              <a:defRPr/>
            </a:pPr>
            <a:r>
              <a:rPr lang="en-US" sz="2600" b="1" dirty="0">
                <a:latin typeface="Times New Roman" pitchFamily="18" charset="0"/>
                <a:ea typeface="Times New Roman"/>
                <a:cs typeface="Times New Roman" pitchFamily="18" charset="0"/>
              </a:rPr>
              <a:t>Over drying </a:t>
            </a:r>
            <a:r>
              <a:rPr lang="en-US" sz="2600" dirty="0">
                <a:latin typeface="Times New Roman" pitchFamily="18" charset="0"/>
                <a:ea typeface="Times New Roman"/>
                <a:cs typeface="Times New Roman" pitchFamily="18" charset="0"/>
              </a:rPr>
              <a:t>causes the fruit to become brittle and easily broken. </a:t>
            </a:r>
          </a:p>
          <a:p>
            <a:pPr lvl="1"/>
            <a:r>
              <a:rPr lang="en-US" sz="2600" dirty="0">
                <a:latin typeface="Times New Roman" pitchFamily="18" charset="0"/>
                <a:ea typeface="Times New Roman"/>
                <a:cs typeface="Times New Roman" pitchFamily="18" charset="0"/>
              </a:rPr>
              <a:t>Breakage of the fruit is not important in </a:t>
            </a:r>
            <a:r>
              <a:rPr lang="en-US" sz="2600" dirty="0" err="1">
                <a:latin typeface="Times New Roman" pitchFamily="18" charset="0"/>
                <a:ea typeface="Times New Roman"/>
                <a:cs typeface="Times New Roman" pitchFamily="18" charset="0"/>
              </a:rPr>
              <a:t>chillies</a:t>
            </a:r>
            <a:r>
              <a:rPr lang="en-US" sz="2600" dirty="0">
                <a:latin typeface="Times New Roman" pitchFamily="18" charset="0"/>
                <a:ea typeface="Times New Roman"/>
                <a:cs typeface="Times New Roman" pitchFamily="18" charset="0"/>
              </a:rPr>
              <a:t> to be used for solvent extraction of oleoresin. </a:t>
            </a:r>
          </a:p>
          <a:p>
            <a:endParaRPr lang="en-US" sz="2600" b="1" dirty="0">
              <a:latin typeface="Times New Roman" pitchFamily="18" charset="0"/>
              <a:ea typeface="Times New Roman"/>
              <a:cs typeface="Times New Roman" pitchFamily="18" charset="0"/>
            </a:endParaRPr>
          </a:p>
          <a:p>
            <a:r>
              <a:rPr lang="en-US" sz="2600" b="1" dirty="0">
                <a:latin typeface="Times New Roman" pitchFamily="18" charset="0"/>
                <a:ea typeface="Times New Roman"/>
                <a:cs typeface="Times New Roman" pitchFamily="18" charset="0"/>
              </a:rPr>
              <a:t>A higher price </a:t>
            </a:r>
            <a:r>
              <a:rPr lang="en-US" sz="2600" dirty="0">
                <a:latin typeface="Times New Roman" pitchFamily="18" charset="0"/>
                <a:ea typeface="Times New Roman"/>
                <a:cs typeface="Times New Roman" pitchFamily="18" charset="0"/>
              </a:rPr>
              <a:t>is </a:t>
            </a:r>
            <a:r>
              <a:rPr lang="en-US" sz="2600" dirty="0" smtClean="0">
                <a:latin typeface="Times New Roman" pitchFamily="18" charset="0"/>
                <a:ea typeface="Times New Roman"/>
                <a:cs typeface="Times New Roman" pitchFamily="18" charset="0"/>
              </a:rPr>
              <a:t>sometimes </a:t>
            </a:r>
            <a:r>
              <a:rPr lang="en-US" sz="2600" dirty="0">
                <a:latin typeface="Times New Roman" pitchFamily="18" charset="0"/>
                <a:ea typeface="Times New Roman"/>
                <a:cs typeface="Times New Roman" pitchFamily="18" charset="0"/>
              </a:rPr>
              <a:t>paid for fruit from which the seeds have been extracted b/c of having high </a:t>
            </a:r>
            <a:r>
              <a:rPr lang="en-US" sz="2600" b="1" dirty="0">
                <a:latin typeface="Times New Roman" pitchFamily="18" charset="0"/>
                <a:cs typeface="Times New Roman" pitchFamily="18" charset="0"/>
              </a:rPr>
              <a:t>capsaicin</a:t>
            </a:r>
            <a:r>
              <a:rPr lang="en-US" sz="2600" dirty="0">
                <a:latin typeface="Times New Roman" pitchFamily="18" charset="0"/>
                <a:cs typeface="Times New Roman" pitchFamily="18" charset="0"/>
              </a:rPr>
              <a:t> content. </a:t>
            </a:r>
          </a:p>
          <a:p>
            <a:pPr marL="92075" indent="-92075">
              <a:tabLst>
                <a:tab pos="173038" algn="l"/>
              </a:tabLst>
              <a:defRPr/>
            </a:pPr>
            <a:endParaRPr lang="en-US" sz="2540" dirty="0" smtClean="0">
              <a:latin typeface="Times New Roman" pitchFamily="18" charset="0"/>
              <a:cs typeface="Times New Roman" pitchFamily="18" charset="0"/>
            </a:endParaRPr>
          </a:p>
          <a:p>
            <a:pPr marL="0" indent="0">
              <a:buNone/>
            </a:pPr>
            <a:endParaRPr lang="en-US" sz="25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4105259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9296400"/>
          </a:xfrm>
        </p:spPr>
        <p:txBody>
          <a:bodyPr>
            <a:normAutofit/>
          </a:bodyPr>
          <a:lstStyle/>
          <a:p>
            <a:pPr marL="0" indent="0">
              <a:buNone/>
            </a:pPr>
            <a:r>
              <a:rPr lang="en-US" b="1" dirty="0">
                <a:latin typeface="Times New Roman" pitchFamily="18" charset="0"/>
                <a:cs typeface="Times New Roman" pitchFamily="18" charset="0"/>
              </a:rPr>
              <a:t>Storage</a:t>
            </a:r>
            <a:endParaRPr lang="en-US" dirty="0">
              <a:latin typeface="Times New Roman" pitchFamily="18" charset="0"/>
              <a:cs typeface="Times New Roman" pitchFamily="18" charset="0"/>
            </a:endParaRPr>
          </a:p>
          <a:p>
            <a:r>
              <a:rPr lang="en-US" sz="2550" dirty="0">
                <a:latin typeface="Times New Roman" pitchFamily="18" charset="0"/>
                <a:cs typeface="Times New Roman" pitchFamily="18" charset="0"/>
              </a:rPr>
              <a:t>Under small-scale local condition, it can be stored with the pod under shade or in cool and airy conditions till the next planting season. </a:t>
            </a:r>
          </a:p>
          <a:p>
            <a:endParaRPr lang="en-US" sz="2550" dirty="0" smtClean="0">
              <a:latin typeface="Times New Roman" pitchFamily="18" charset="0"/>
              <a:cs typeface="Times New Roman" pitchFamily="18" charset="0"/>
            </a:endParaRPr>
          </a:p>
          <a:p>
            <a:r>
              <a:rPr lang="en-US" sz="2550" dirty="0" smtClean="0">
                <a:latin typeface="Times New Roman" pitchFamily="18" charset="0"/>
                <a:cs typeface="Times New Roman" pitchFamily="18" charset="0"/>
              </a:rPr>
              <a:t>However</a:t>
            </a:r>
            <a:r>
              <a:rPr lang="en-US" sz="2550" dirty="0">
                <a:latin typeface="Times New Roman" pitchFamily="18" charset="0"/>
                <a:cs typeface="Times New Roman" pitchFamily="18" charset="0"/>
              </a:rPr>
              <a:t>, under commercial condition, the seed could be dried to low moisture (7-8%) and stored under cool conditions in bags or in vapor-proof containers.</a:t>
            </a:r>
          </a:p>
          <a:p>
            <a:endParaRPr lang="en-US" sz="2550" dirty="0" smtClean="0">
              <a:latin typeface="Times New Roman" pitchFamily="18" charset="0"/>
              <a:ea typeface="Times New Roman"/>
              <a:cs typeface="Times New Roman" pitchFamily="18" charset="0"/>
            </a:endParaRPr>
          </a:p>
          <a:p>
            <a:r>
              <a:rPr lang="en-US" sz="2550" dirty="0" smtClean="0">
                <a:latin typeface="Times New Roman" pitchFamily="18" charset="0"/>
                <a:ea typeface="Times New Roman"/>
                <a:cs typeface="Times New Roman" pitchFamily="18" charset="0"/>
              </a:rPr>
              <a:t>Sweet </a:t>
            </a:r>
            <a:r>
              <a:rPr lang="en-US" sz="2550" dirty="0">
                <a:latin typeface="Times New Roman" pitchFamily="18" charset="0"/>
                <a:ea typeface="Times New Roman"/>
                <a:cs typeface="Times New Roman" pitchFamily="18" charset="0"/>
              </a:rPr>
              <a:t>pepper may be waxed to reduce moisture loss. It is stored cool at 10</a:t>
            </a:r>
            <a:r>
              <a:rPr lang="en-US" sz="2550" baseline="30000" dirty="0">
                <a:latin typeface="Times New Roman" pitchFamily="18" charset="0"/>
                <a:ea typeface="Times New Roman"/>
                <a:cs typeface="Times New Roman" pitchFamily="18" charset="0"/>
              </a:rPr>
              <a:t>0</a:t>
            </a:r>
            <a:r>
              <a:rPr lang="en-US" sz="2550" dirty="0">
                <a:latin typeface="Times New Roman" pitchFamily="18" charset="0"/>
                <a:ea typeface="Times New Roman"/>
                <a:cs typeface="Times New Roman" pitchFamily="18" charset="0"/>
              </a:rPr>
              <a:t>c &amp; 90 -95% RH for a period of 2-3 weeks. </a:t>
            </a:r>
          </a:p>
          <a:p>
            <a:endParaRPr lang="en-US" sz="2550" dirty="0" smtClean="0">
              <a:latin typeface="Times New Roman" pitchFamily="18" charset="0"/>
              <a:ea typeface="Times New Roman"/>
              <a:cs typeface="Times New Roman" pitchFamily="18" charset="0"/>
            </a:endParaRPr>
          </a:p>
          <a:p>
            <a:r>
              <a:rPr lang="en-US" sz="2550" dirty="0" smtClean="0">
                <a:latin typeface="Times New Roman" pitchFamily="18" charset="0"/>
                <a:ea typeface="Times New Roman"/>
                <a:cs typeface="Times New Roman" pitchFamily="18" charset="0"/>
              </a:rPr>
              <a:t>At </a:t>
            </a:r>
            <a:r>
              <a:rPr lang="en-US" sz="2550" dirty="0">
                <a:latin typeface="Times New Roman" pitchFamily="18" charset="0"/>
                <a:ea typeface="Times New Roman"/>
                <a:cs typeface="Times New Roman" pitchFamily="18" charset="0"/>
              </a:rPr>
              <a:t>the time of packing before storage, the cut end of the stalk may be dusted with </a:t>
            </a:r>
            <a:r>
              <a:rPr lang="en-US" sz="2550" dirty="0" err="1">
                <a:latin typeface="Times New Roman" pitchFamily="18" charset="0"/>
                <a:ea typeface="Times New Roman"/>
                <a:cs typeface="Times New Roman" pitchFamily="18" charset="0"/>
              </a:rPr>
              <a:t>sulphur</a:t>
            </a:r>
            <a:r>
              <a:rPr lang="en-US" sz="2550" dirty="0">
                <a:latin typeface="Times New Roman" pitchFamily="18" charset="0"/>
                <a:ea typeface="Times New Roman"/>
                <a:cs typeface="Times New Roman" pitchFamily="18" charset="0"/>
              </a:rPr>
              <a:t> as a protection against decay.</a:t>
            </a:r>
          </a:p>
          <a:p>
            <a:pPr marL="0" indent="0">
              <a:buNone/>
            </a:pPr>
            <a:endParaRPr lang="en-US" sz="2550" b="1" dirty="0" smtClean="0">
              <a:latin typeface="Times New Roman" pitchFamily="18" charset="0"/>
              <a:cs typeface="Times New Roman" pitchFamily="18" charset="0"/>
            </a:endParaRPr>
          </a:p>
          <a:p>
            <a:pPr marL="0" indent="0">
              <a:buNone/>
            </a:pPr>
            <a:endParaRPr lang="en-US" dirty="0">
              <a:latin typeface="Times New Roman"/>
              <a:ea typeface="Times New Roman"/>
            </a:endParaRPr>
          </a:p>
          <a:p>
            <a:pPr marL="0" marR="91440" indent="0" algn="just">
              <a:lnSpc>
                <a:spcPct val="150000"/>
              </a:lnSpc>
              <a:spcBef>
                <a:spcPts val="0"/>
              </a:spcBef>
              <a:spcAft>
                <a:spcPts val="0"/>
              </a:spcAft>
              <a:buNone/>
            </a:pPr>
            <a:r>
              <a:rPr lang="en-US" dirty="0">
                <a:latin typeface="Times New Roman"/>
                <a:ea typeface="Times New Roman"/>
              </a:rPr>
              <a:t> </a:t>
            </a:r>
          </a:p>
        </p:txBody>
      </p:sp>
    </p:spTree>
    <p:extLst>
      <p:ext uri="{BB962C8B-B14F-4D97-AF65-F5344CB8AC3E}">
        <p14:creationId xmlns:p14="http://schemas.microsoft.com/office/powerpoint/2010/main" xmlns="" val="32383081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folHlink"/>
                </a:solidFill>
                <a:latin typeface="Times New Roman" pitchFamily="18" charset="0"/>
                <a:cs typeface="Times New Roman" pitchFamily="18" charset="0"/>
              </a:rPr>
              <a:t>3. Egg plant (</a:t>
            </a:r>
            <a:r>
              <a:rPr lang="en-US" sz="3600" i="1" dirty="0" err="1">
                <a:solidFill>
                  <a:schemeClr val="folHlink"/>
                </a:solidFill>
                <a:latin typeface="Times New Roman" pitchFamily="18" charset="0"/>
                <a:cs typeface="Times New Roman" pitchFamily="18" charset="0"/>
              </a:rPr>
              <a:t>Solanum</a:t>
            </a:r>
            <a:r>
              <a:rPr lang="en-US" sz="3600" i="1" dirty="0">
                <a:solidFill>
                  <a:schemeClr val="folHlink"/>
                </a:solidFill>
                <a:latin typeface="Times New Roman" pitchFamily="18" charset="0"/>
                <a:cs typeface="Times New Roman" pitchFamily="18" charset="0"/>
              </a:rPr>
              <a:t> </a:t>
            </a:r>
            <a:r>
              <a:rPr lang="en-US" sz="3600" i="1" dirty="0" err="1">
                <a:solidFill>
                  <a:schemeClr val="folHlink"/>
                </a:solidFill>
                <a:latin typeface="Times New Roman" pitchFamily="18" charset="0"/>
                <a:cs typeface="Times New Roman" pitchFamily="18" charset="0"/>
              </a:rPr>
              <a:t>melongena</a:t>
            </a:r>
            <a:r>
              <a:rPr lang="en-US" dirty="0">
                <a:solidFill>
                  <a:schemeClr val="folHlink"/>
                </a:solidFill>
              </a:rPr>
              <a:t>)</a:t>
            </a:r>
            <a:br>
              <a:rPr lang="en-US" dirty="0">
                <a:solidFill>
                  <a:schemeClr val="folHlink"/>
                </a:solidFill>
              </a:rPr>
            </a:b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953000" y="1595437"/>
            <a:ext cx="3962400" cy="4348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371600"/>
            <a:ext cx="44196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36457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705600"/>
          </a:xfrm>
        </p:spPr>
        <p:txBody>
          <a:bodyPr>
            <a:normAutofit/>
          </a:bodyPr>
          <a:lstStyle/>
          <a:p>
            <a:pPr marL="457200" lvl="1" indent="0">
              <a:buNone/>
            </a:pPr>
            <a:r>
              <a:rPr lang="en-US" sz="5400" b="1" dirty="0" smtClean="0">
                <a:latin typeface="Times New Roman" pitchFamily="18" charset="0"/>
                <a:cs typeface="Times New Roman" pitchFamily="18" charset="0"/>
              </a:rPr>
              <a:t>7.2. Bulb Vegetable</a:t>
            </a:r>
            <a:endParaRPr lang="en-US" sz="3600" dirty="0" smtClean="0">
              <a:latin typeface="Times New Roman" pitchFamily="18" charset="0"/>
              <a:cs typeface="Times New Roman" pitchFamily="18" charset="0"/>
            </a:endParaRPr>
          </a:p>
          <a:p>
            <a:pPr marL="342900" lvl="2" indent="-342900"/>
            <a:r>
              <a:rPr lang="en-US" sz="2600" dirty="0" smtClean="0">
                <a:latin typeface="Times New Roman" pitchFamily="18" charset="0"/>
                <a:cs typeface="Times New Roman" pitchFamily="18" charset="0"/>
              </a:rPr>
              <a:t>Bulb </a:t>
            </a:r>
            <a:r>
              <a:rPr lang="en-US" sz="2600" dirty="0">
                <a:latin typeface="Times New Roman" pitchFamily="18" charset="0"/>
                <a:cs typeface="Times New Roman" pitchFamily="18" charset="0"/>
              </a:rPr>
              <a:t>groups consists of a wide range of underground </a:t>
            </a:r>
            <a:r>
              <a:rPr lang="en-US" sz="2600" dirty="0" smtClean="0">
                <a:latin typeface="Times New Roman" pitchFamily="18" charset="0"/>
                <a:cs typeface="Times New Roman" pitchFamily="18" charset="0"/>
              </a:rPr>
              <a:t>modified leaves vegetables </a:t>
            </a:r>
            <a:r>
              <a:rPr lang="en-US" sz="2600" dirty="0">
                <a:latin typeface="Times New Roman" pitchFamily="18" charset="0"/>
                <a:cs typeface="Times New Roman" pitchFamily="18" charset="0"/>
              </a:rPr>
              <a:t>like </a:t>
            </a:r>
            <a:r>
              <a:rPr lang="en-US" sz="2600" b="1" dirty="0">
                <a:latin typeface="Times New Roman" pitchFamily="18" charset="0"/>
                <a:cs typeface="Times New Roman" pitchFamily="18" charset="0"/>
              </a:rPr>
              <a:t>Onions, garlic, </a:t>
            </a:r>
            <a:r>
              <a:rPr lang="en-US" sz="2600" b="1" dirty="0" smtClean="0">
                <a:latin typeface="Times New Roman" pitchFamily="18" charset="0"/>
                <a:cs typeface="Times New Roman" pitchFamily="18" charset="0"/>
              </a:rPr>
              <a:t>leek (</a:t>
            </a:r>
            <a:r>
              <a:rPr lang="en-US" sz="2800" b="1" i="1" dirty="0">
                <a:latin typeface="Times New Roman" pitchFamily="18" charset="0"/>
                <a:cs typeface="Times New Roman" pitchFamily="18" charset="0"/>
              </a:rPr>
              <a:t>Allium </a:t>
            </a:r>
            <a:r>
              <a:rPr lang="en-US" sz="2800" b="1" i="1" dirty="0" err="1">
                <a:latin typeface="Times New Roman" pitchFamily="18" charset="0"/>
                <a:cs typeface="Times New Roman" pitchFamily="18" charset="0"/>
              </a:rPr>
              <a:t>porrum</a:t>
            </a:r>
            <a:r>
              <a:rPr lang="en-US" sz="2600" b="1" dirty="0" smtClean="0">
                <a:latin typeface="Times New Roman" pitchFamily="18" charset="0"/>
                <a:cs typeface="Times New Roman" pitchFamily="18" charset="0"/>
              </a:rPr>
              <a:t>), shallot (</a:t>
            </a:r>
            <a:r>
              <a:rPr lang="en-US" sz="2800" b="1" i="1" dirty="0">
                <a:latin typeface="Times New Roman" pitchFamily="18" charset="0"/>
                <a:cs typeface="Times New Roman" pitchFamily="18" charset="0"/>
              </a:rPr>
              <a:t>Allium </a:t>
            </a:r>
            <a:r>
              <a:rPr lang="en-US" sz="2800" b="1" i="1" dirty="0" err="1" smtClean="0">
                <a:latin typeface="Times New Roman" pitchFamily="18" charset="0"/>
                <a:cs typeface="Times New Roman" pitchFamily="18" charset="0"/>
              </a:rPr>
              <a:t>cepa</a:t>
            </a:r>
            <a:r>
              <a:rPr lang="en-US" sz="2800" b="1" i="1" dirty="0" smtClean="0">
                <a:latin typeface="Times New Roman" pitchFamily="18" charset="0"/>
                <a:cs typeface="Times New Roman" pitchFamily="18" charset="0"/>
              </a:rPr>
              <a:t> </a:t>
            </a:r>
            <a:r>
              <a:rPr lang="en-US" sz="2800" b="1" dirty="0">
                <a:latin typeface="Times New Roman" pitchFamily="18" charset="0"/>
                <a:cs typeface="Times New Roman" pitchFamily="18" charset="0"/>
              </a:rPr>
              <a:t>var. </a:t>
            </a:r>
            <a:r>
              <a:rPr lang="en-US" sz="2800" b="1" i="1" dirty="0" err="1">
                <a:latin typeface="Times New Roman" pitchFamily="18" charset="0"/>
                <a:cs typeface="Times New Roman" pitchFamily="18" charset="0"/>
              </a:rPr>
              <a:t>aggregatum</a:t>
            </a:r>
            <a:r>
              <a:rPr lang="en-US" sz="28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 </a:t>
            </a:r>
          </a:p>
          <a:p>
            <a:pPr marL="342900" lvl="2" indent="-342900"/>
            <a:endParaRPr lang="en-US" sz="2600" dirty="0" smtClean="0">
              <a:latin typeface="Times New Roman" pitchFamily="18" charset="0"/>
              <a:cs typeface="Times New Roman" pitchFamily="18" charset="0"/>
            </a:endParaRPr>
          </a:p>
          <a:p>
            <a:pPr marL="342900" lvl="2" indent="-342900"/>
            <a:r>
              <a:rPr lang="en-US" sz="2600" dirty="0" smtClean="0">
                <a:latin typeface="Times New Roman" pitchFamily="18" charset="0"/>
                <a:cs typeface="Times New Roman" pitchFamily="18" charset="0"/>
              </a:rPr>
              <a:t>They </a:t>
            </a:r>
            <a:r>
              <a:rPr lang="en-US" sz="2600" dirty="0">
                <a:latin typeface="Times New Roman" pitchFamily="18" charset="0"/>
                <a:cs typeface="Times New Roman" pitchFamily="18" charset="0"/>
              </a:rPr>
              <a:t>are the members of genus </a:t>
            </a:r>
            <a:r>
              <a:rPr lang="en-US" sz="2600" i="1" dirty="0">
                <a:latin typeface="Times New Roman" pitchFamily="18" charset="0"/>
                <a:cs typeface="Times New Roman" pitchFamily="18" charset="0"/>
              </a:rPr>
              <a:t>Allium</a:t>
            </a:r>
            <a:r>
              <a:rPr lang="en-US" sz="2600" dirty="0">
                <a:latin typeface="Times New Roman" pitchFamily="18" charset="0"/>
                <a:cs typeface="Times New Roman" pitchFamily="18" charset="0"/>
              </a:rPr>
              <a:t>, which is tropically well adapted to suit different ecosystems. </a:t>
            </a:r>
            <a:endParaRPr lang="en-US" sz="2600" dirty="0" smtClean="0">
              <a:latin typeface="Times New Roman" pitchFamily="18" charset="0"/>
              <a:cs typeface="Times New Roman" pitchFamily="18" charset="0"/>
            </a:endParaRPr>
          </a:p>
          <a:p>
            <a:pPr marL="342900" lvl="2" indent="-342900"/>
            <a:endParaRPr lang="en-US" sz="2600" dirty="0" smtClean="0">
              <a:latin typeface="Times New Roman" pitchFamily="18" charset="0"/>
              <a:cs typeface="Times New Roman" pitchFamily="18" charset="0"/>
            </a:endParaRPr>
          </a:p>
          <a:p>
            <a:pPr marL="342900" lvl="2" indent="-342900"/>
            <a:r>
              <a:rPr lang="en-US" sz="2600" dirty="0" smtClean="0">
                <a:latin typeface="Times New Roman" pitchFamily="18" charset="0"/>
                <a:cs typeface="Times New Roman" pitchFamily="18" charset="0"/>
              </a:rPr>
              <a:t>Among </a:t>
            </a:r>
            <a:r>
              <a:rPr lang="en-US" sz="2600" dirty="0">
                <a:latin typeface="Times New Roman" pitchFamily="18" charset="0"/>
                <a:cs typeface="Times New Roman" pitchFamily="18" charset="0"/>
              </a:rPr>
              <a:t>the bulb crops, onion and garlic are the most important vegetables, extensively grown in the tropics</a:t>
            </a:r>
            <a:r>
              <a:rPr lang="en-US" sz="2800" dirty="0" smtClean="0">
                <a:latin typeface="Times New Roman" pitchFamily="18" charset="0"/>
                <a:cs typeface="Times New Roman" pitchFamily="18" charset="0"/>
              </a:rPr>
              <a:t>.</a:t>
            </a:r>
          </a:p>
          <a:p>
            <a:pPr marL="342900" lvl="2" indent="-342900"/>
            <a:endParaRPr lang="en-US" sz="2800" dirty="0">
              <a:latin typeface="Times New Roman" pitchFamily="18" charset="0"/>
              <a:cs typeface="Times New Roman" pitchFamily="18" charset="0"/>
            </a:endParaRPr>
          </a:p>
          <a:p>
            <a:pPr algn="just"/>
            <a:r>
              <a:rPr lang="en-US" sz="2600" dirty="0">
                <a:latin typeface="Times New Roman" pitchFamily="18" charset="0"/>
                <a:cs typeface="Times New Roman" pitchFamily="18" charset="0"/>
              </a:rPr>
              <a:t>Belong to the family </a:t>
            </a:r>
            <a:r>
              <a:rPr lang="en-US" sz="2800" dirty="0" err="1">
                <a:latin typeface="Times New Roman" pitchFamily="18" charset="0"/>
                <a:cs typeface="Times New Roman" pitchFamily="18" charset="0"/>
              </a:rPr>
              <a:t>Alliaceae</a:t>
            </a:r>
            <a:r>
              <a:rPr lang="en-US" sz="2600" dirty="0" smtClean="0">
                <a:latin typeface="Times New Roman" pitchFamily="18" charset="0"/>
                <a:cs typeface="Times New Roman" pitchFamily="18" charset="0"/>
              </a:rPr>
              <a:t>; Indigenous </a:t>
            </a:r>
            <a:r>
              <a:rPr lang="en-US" sz="2600" dirty="0">
                <a:latin typeface="Times New Roman" pitchFamily="18" charset="0"/>
                <a:cs typeface="Times New Roman" pitchFamily="18" charset="0"/>
              </a:rPr>
              <a:t>to the area from Palestine and India </a:t>
            </a:r>
          </a:p>
          <a:p>
            <a:pPr marL="342900" lvl="2" indent="-342900"/>
            <a:endParaRPr lang="en-US" sz="2800" dirty="0"/>
          </a:p>
          <a:p>
            <a:pPr marL="342900" lvl="2" indent="-342900"/>
            <a:endParaRPr lang="en-US" sz="2500" b="1" dirty="0">
              <a:latin typeface="Times New Roman" pitchFamily="18" charset="0"/>
              <a:cs typeface="Times New Roman" pitchFamily="18" charset="0"/>
            </a:endParaRPr>
          </a:p>
          <a:p>
            <a:pPr marL="0" lvl="2" indent="0">
              <a:buNone/>
            </a:pPr>
            <a:endParaRPr lang="en-US" sz="2500" b="1" dirty="0">
              <a:latin typeface="Times New Roman" pitchFamily="18" charset="0"/>
              <a:cs typeface="Times New Roman" pitchFamily="18" charset="0"/>
            </a:endParaRPr>
          </a:p>
          <a:p>
            <a:pPr marL="342900" lvl="2" indent="-342900"/>
            <a:endParaRPr lang="en-US" sz="2500" dirty="0" smtClean="0">
              <a:latin typeface="Times New Roman" pitchFamily="18" charset="0"/>
              <a:cs typeface="Times New Roman" pitchFamily="18" charset="0"/>
            </a:endParaRPr>
          </a:p>
          <a:p>
            <a:pPr marL="342900" lvl="2" indent="-342900"/>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42364377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b="1" dirty="0" smtClean="0">
                <a:latin typeface="Times New Roman" pitchFamily="18" charset="0"/>
                <a:cs typeface="Times New Roman" pitchFamily="18" charset="0"/>
              </a:rPr>
              <a:t>A. Onion (</a:t>
            </a:r>
            <a:r>
              <a:rPr lang="en-US" b="1" i="1" u="sng" dirty="0"/>
              <a:t>Allium </a:t>
            </a:r>
            <a:r>
              <a:rPr lang="en-US" b="1" i="1" u="sng" dirty="0" err="1"/>
              <a:t>cepa</a:t>
            </a:r>
            <a:r>
              <a:rPr lang="en-US" b="1" u="sng" dirty="0"/>
              <a:t> var. </a:t>
            </a:r>
            <a:r>
              <a:rPr lang="en-US" b="1" u="sng" dirty="0" err="1"/>
              <a:t>cepa</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219200"/>
            <a:ext cx="8839200" cy="6096000"/>
          </a:xfrm>
        </p:spPr>
        <p:txBody>
          <a:bodyPr>
            <a:normAutofit/>
          </a:bodyPr>
          <a:lstStyle/>
          <a:p>
            <a:pPr lvl="0"/>
            <a:r>
              <a:rPr lang="en-US" b="1" dirty="0">
                <a:latin typeface="Times New Roman" pitchFamily="18" charset="0"/>
                <a:cs typeface="Times New Roman" pitchFamily="18" charset="0"/>
              </a:rPr>
              <a:t>Use and composition</a:t>
            </a:r>
            <a:endParaRPr lang="en-US"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One of the oldest vegetable known to man, it is popular </a:t>
            </a:r>
            <a:r>
              <a:rPr lang="en-US" sz="2600" dirty="0" smtClean="0">
                <a:latin typeface="Times New Roman" pitchFamily="18" charset="0"/>
                <a:cs typeface="Times New Roman" pitchFamily="18" charset="0"/>
              </a:rPr>
              <a:t>world wide which are easily propagate by seed than others</a:t>
            </a:r>
            <a:endParaRPr lang="en-US" sz="2600" dirty="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is used for its distinctive pungent </a:t>
            </a:r>
            <a:r>
              <a:rPr lang="en-US" sz="2600" dirty="0" smtClean="0">
                <a:latin typeface="Times New Roman" pitchFamily="18" charset="0"/>
                <a:cs typeface="Times New Roman" pitchFamily="18" charset="0"/>
              </a:rPr>
              <a:t>flavor </a:t>
            </a:r>
            <a:r>
              <a:rPr lang="en-US" sz="2600" b="1" dirty="0" smtClean="0">
                <a:latin typeface="Times New Roman" pitchFamily="18" charset="0"/>
                <a:cs typeface="Times New Roman" pitchFamily="18" charset="0"/>
              </a:rPr>
              <a:t>caused </a:t>
            </a:r>
            <a:r>
              <a:rPr lang="en-US" sz="2600" b="1" dirty="0">
                <a:latin typeface="Times New Roman" pitchFamily="18" charset="0"/>
                <a:cs typeface="Times New Roman" pitchFamily="18" charset="0"/>
              </a:rPr>
              <a:t>by methyl propyl </a:t>
            </a:r>
            <a:r>
              <a:rPr lang="en-US" sz="2600" b="1" dirty="0" err="1" smtClean="0">
                <a:latin typeface="Times New Roman" pitchFamily="18" charset="0"/>
                <a:cs typeface="Times New Roman" pitchFamily="18" charset="0"/>
              </a:rPr>
              <a:t>sulphide</a:t>
            </a:r>
            <a:r>
              <a:rPr lang="en-US" sz="2600" b="1" dirty="0">
                <a:latin typeface="Times New Roman" pitchFamily="18" charset="0"/>
                <a:cs typeface="Times New Roman" pitchFamily="18" charset="0"/>
              </a:rPr>
              <a:t> </a:t>
            </a:r>
            <a:r>
              <a:rPr lang="en-US" sz="2600" b="1" dirty="0" smtClean="0">
                <a:latin typeface="Times New Roman" pitchFamily="18" charset="0"/>
                <a:cs typeface="Times New Roman" pitchFamily="18" charset="0"/>
              </a:rPr>
              <a:t>&amp;</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used </a:t>
            </a:r>
            <a:r>
              <a:rPr lang="en-US" sz="2600" dirty="0" smtClean="0">
                <a:latin typeface="Times New Roman" pitchFamily="18" charset="0"/>
                <a:cs typeface="Times New Roman" pitchFamily="18" charset="0"/>
              </a:rPr>
              <a:t>for </a:t>
            </a:r>
            <a:r>
              <a:rPr lang="en-US" sz="2600" dirty="0">
                <a:latin typeface="Times New Roman" pitchFamily="18" charset="0"/>
                <a:cs typeface="Times New Roman" pitchFamily="18" charset="0"/>
              </a:rPr>
              <a:t>seasoning the cooked foods.</a:t>
            </a:r>
            <a:endParaRPr lang="en-US" sz="2600" b="1" dirty="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Onion </a:t>
            </a:r>
            <a:r>
              <a:rPr lang="en-US" sz="2600" dirty="0">
                <a:latin typeface="Times New Roman" pitchFamily="18" charset="0"/>
                <a:cs typeface="Times New Roman" pitchFamily="18" charset="0"/>
              </a:rPr>
              <a:t>bulb is rich in </a:t>
            </a:r>
            <a:r>
              <a:rPr lang="en-US" sz="2600" dirty="0" smtClean="0">
                <a:latin typeface="Times New Roman" pitchFamily="18" charset="0"/>
                <a:cs typeface="Times New Roman" pitchFamily="18" charset="0"/>
              </a:rPr>
              <a:t>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Ca</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Fe minerals  &amp; carbohydrate &amp; it contains also protein</a:t>
            </a:r>
            <a:r>
              <a:rPr lang="en-US" sz="2600" dirty="0">
                <a:latin typeface="Times New Roman" pitchFamily="18" charset="0"/>
                <a:cs typeface="Times New Roman" pitchFamily="18" charset="0"/>
              </a:rPr>
              <a:t>, vitamin C, riboflavin, thiamine </a:t>
            </a:r>
            <a:r>
              <a:rPr lang="en-US" sz="2600" dirty="0" smtClean="0">
                <a:latin typeface="Times New Roman" pitchFamily="18" charset="0"/>
                <a:cs typeface="Times New Roman" pitchFamily="18" charset="0"/>
              </a:rPr>
              <a:t>&amp; </a:t>
            </a:r>
            <a:r>
              <a:rPr lang="en-US" sz="2600" dirty="0">
                <a:latin typeface="Times New Roman" pitchFamily="18" charset="0"/>
                <a:cs typeface="Times New Roman" pitchFamily="18" charset="0"/>
              </a:rPr>
              <a:t>fiber</a:t>
            </a:r>
          </a:p>
          <a:p>
            <a:endParaRPr lang="en-US" dirty="0"/>
          </a:p>
        </p:txBody>
      </p:sp>
    </p:spTree>
    <p:extLst>
      <p:ext uri="{BB962C8B-B14F-4D97-AF65-F5344CB8AC3E}">
        <p14:creationId xmlns:p14="http://schemas.microsoft.com/office/powerpoint/2010/main" xmlns="" val="2967074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7543800"/>
          </a:xfrm>
        </p:spPr>
        <p:txBody>
          <a:bodyPr>
            <a:normAutofit/>
          </a:bodyPr>
          <a:lstStyle/>
          <a:p>
            <a:pPr lvl="0">
              <a:buFont typeface="Wingdings" pitchFamily="2" charset="2"/>
              <a:buChar char="q"/>
            </a:pPr>
            <a:r>
              <a:rPr lang="en-US" sz="2800" dirty="0">
                <a:latin typeface="Times New Roman" pitchFamily="18" charset="0"/>
                <a:cs typeface="Times New Roman" pitchFamily="18" charset="0"/>
              </a:rPr>
              <a:t>It is an important cash/income-generating crop to small-scale farmers and provides employment </a:t>
            </a:r>
            <a:endParaRPr lang="en-US" sz="2800" dirty="0" smtClean="0">
              <a:latin typeface="Times New Roman" pitchFamily="18" charset="0"/>
              <a:cs typeface="Times New Roman" pitchFamily="18" charset="0"/>
            </a:endParaRPr>
          </a:p>
          <a:p>
            <a:pPr lvl="1">
              <a:lnSpc>
                <a:spcPct val="150000"/>
              </a:lnSpc>
              <a:buFont typeface="Wingdings" pitchFamily="2" charset="2"/>
              <a:buChar char="§"/>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the production and </a:t>
            </a:r>
            <a:endParaRPr lang="en-US" dirty="0" smtClean="0">
              <a:latin typeface="Times New Roman" pitchFamily="18" charset="0"/>
              <a:cs typeface="Times New Roman" pitchFamily="18" charset="0"/>
            </a:endParaRPr>
          </a:p>
          <a:p>
            <a:pPr lvl="1">
              <a:lnSpc>
                <a:spcPct val="150000"/>
              </a:lnSpc>
              <a:buFont typeface="Wingdings" pitchFamily="2" charset="2"/>
              <a:buChar char="§"/>
            </a:pPr>
            <a:r>
              <a:rPr lang="en-US" dirty="0" smtClean="0">
                <a:latin typeface="Times New Roman" pitchFamily="18" charset="0"/>
                <a:cs typeface="Times New Roman" pitchFamily="18" charset="0"/>
              </a:rPr>
              <a:t>processing </a:t>
            </a:r>
            <a:r>
              <a:rPr lang="en-US" dirty="0">
                <a:latin typeface="Times New Roman" pitchFamily="18" charset="0"/>
                <a:cs typeface="Times New Roman" pitchFamily="18" charset="0"/>
              </a:rPr>
              <a:t>industries.</a:t>
            </a:r>
          </a:p>
          <a:p>
            <a:pPr lvl="0">
              <a:buFont typeface="Wingdings" pitchFamily="2" charset="2"/>
              <a:buChar char="q"/>
            </a:pPr>
            <a:endParaRPr lang="en-US" sz="2800" b="1" dirty="0">
              <a:latin typeface="Times New Roman" pitchFamily="18" charset="0"/>
              <a:cs typeface="Times New Roman" pitchFamily="18" charset="0"/>
            </a:endParaRPr>
          </a:p>
          <a:p>
            <a:pPr lvl="0">
              <a:buFont typeface="Wingdings" pitchFamily="2" charset="2"/>
              <a:buChar char="q"/>
            </a:pPr>
            <a:r>
              <a:rPr lang="en-US" sz="2800" b="1" dirty="0">
                <a:latin typeface="Times New Roman" pitchFamily="18" charset="0"/>
                <a:cs typeface="Times New Roman" pitchFamily="18" charset="0"/>
              </a:rPr>
              <a:t>Relatively short duration vegetable crop with High economic value  and </a:t>
            </a:r>
            <a:endParaRPr lang="en-US" sz="2800" b="1" dirty="0" smtClean="0">
              <a:latin typeface="Times New Roman" pitchFamily="18" charset="0"/>
              <a:cs typeface="Times New Roman" pitchFamily="18" charset="0"/>
            </a:endParaRPr>
          </a:p>
          <a:p>
            <a:pPr lvl="0">
              <a:buFont typeface="Wingdings" pitchFamily="2" charset="2"/>
              <a:buChar char="q"/>
            </a:pPr>
            <a:endParaRPr lang="en-US" sz="2800" b="1" dirty="0">
              <a:latin typeface="Times New Roman" pitchFamily="18" charset="0"/>
              <a:cs typeface="Times New Roman" pitchFamily="18" charset="0"/>
            </a:endParaRPr>
          </a:p>
          <a:p>
            <a:pPr lvl="0">
              <a:buFont typeface="Wingdings" pitchFamily="2" charset="2"/>
              <a:buChar char="q"/>
            </a:pPr>
            <a:r>
              <a:rPr lang="en-US" sz="2800" b="1" dirty="0" smtClean="0">
                <a:latin typeface="Times New Roman" pitchFamily="18" charset="0"/>
                <a:cs typeface="Times New Roman" pitchFamily="18" charset="0"/>
              </a:rPr>
              <a:t>High </a:t>
            </a:r>
            <a:r>
              <a:rPr lang="en-US" sz="2800" b="1" dirty="0">
                <a:latin typeface="Times New Roman" pitchFamily="18" charset="0"/>
                <a:cs typeface="Times New Roman" pitchFamily="18" charset="0"/>
              </a:rPr>
              <a:t>in micronutrient content  </a:t>
            </a:r>
          </a:p>
          <a:p>
            <a:pPr marL="0" lvl="0" indent="0">
              <a:buNone/>
            </a:pPr>
            <a:endParaRPr lang="en-US" sz="2600" dirty="0" smtClean="0">
              <a:latin typeface="Times New Roman" pitchFamily="18" charset="0"/>
              <a:cs typeface="Times New Roman" pitchFamily="18" charset="0"/>
            </a:endParaRPr>
          </a:p>
          <a:p>
            <a:pPr lvl="0">
              <a:buFont typeface="Wingdings" pitchFamily="2" charset="2"/>
              <a:buChar char="q"/>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9526933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6553200"/>
          </a:xfrm>
        </p:spPr>
        <p:txBody>
          <a:bodyPr>
            <a:normAutofit/>
          </a:bodyPr>
          <a:lstStyle/>
          <a:p>
            <a:pPr lvl="1"/>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green leaves and mature and immature bulbs are either eaten </a:t>
            </a:r>
            <a:r>
              <a:rPr lang="en-US" sz="2600" dirty="0" smtClean="0">
                <a:latin typeface="Times New Roman" pitchFamily="18" charset="0"/>
                <a:cs typeface="Times New Roman" pitchFamily="18" charset="0"/>
              </a:rPr>
              <a:t>raw/salad </a:t>
            </a:r>
            <a:r>
              <a:rPr lang="en-US" sz="2600" dirty="0">
                <a:latin typeface="Times New Roman" pitchFamily="18" charset="0"/>
                <a:cs typeface="Times New Roman" pitchFamily="18" charset="0"/>
              </a:rPr>
              <a:t>or for the preparation of </a:t>
            </a:r>
            <a:r>
              <a:rPr lang="en-US" sz="2600" dirty="0" smtClean="0">
                <a:latin typeface="Times New Roman" pitchFamily="18" charset="0"/>
                <a:cs typeface="Times New Roman" pitchFamily="18" charset="0"/>
              </a:rPr>
              <a:t>vegetables and</a:t>
            </a:r>
            <a:endParaRPr lang="en-US" sz="2600" dirty="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Onions </a:t>
            </a:r>
            <a:r>
              <a:rPr lang="en-US" sz="2600" dirty="0">
                <a:latin typeface="Times New Roman" pitchFamily="18" charset="0"/>
                <a:cs typeface="Times New Roman" pitchFamily="18" charset="0"/>
              </a:rPr>
              <a:t>are also used in soups, sauces and for seasoning foods</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Dehydrated </a:t>
            </a:r>
            <a:r>
              <a:rPr lang="en-US" sz="2600" dirty="0">
                <a:latin typeface="Times New Roman" pitchFamily="18" charset="0"/>
                <a:cs typeface="Times New Roman" pitchFamily="18" charset="0"/>
              </a:rPr>
              <a:t>and onion powder are used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Also used as a Medicinal value &amp; ornamental </a:t>
            </a:r>
            <a:r>
              <a:rPr lang="en-US" sz="2600" dirty="0">
                <a:latin typeface="Times New Roman" pitchFamily="18" charset="0"/>
                <a:cs typeface="Times New Roman" pitchFamily="18" charset="0"/>
              </a:rPr>
              <a:t>use</a:t>
            </a:r>
          </a:p>
          <a:p>
            <a:endParaRPr lang="en-US" dirty="0"/>
          </a:p>
        </p:txBody>
      </p:sp>
    </p:spTree>
    <p:extLst>
      <p:ext uri="{BB962C8B-B14F-4D97-AF65-F5344CB8AC3E}">
        <p14:creationId xmlns:p14="http://schemas.microsoft.com/office/powerpoint/2010/main" xmlns="" val="19577208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7162800"/>
          </a:xfrm>
        </p:spPr>
        <p:txBody>
          <a:bodyPr>
            <a:normAutofit/>
          </a:bodyPr>
          <a:lstStyle/>
          <a:p>
            <a:pPr lvl="0"/>
            <a:r>
              <a:rPr lang="en-US" b="1" dirty="0">
                <a:latin typeface="Times New Roman" pitchFamily="18" charset="0"/>
                <a:cs typeface="Times New Roman" pitchFamily="18" charset="0"/>
              </a:rPr>
              <a:t>Origin and botany</a:t>
            </a:r>
            <a:endParaRPr lang="en-US"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Originated in central Asia, possibly in the </a:t>
            </a:r>
            <a:r>
              <a:rPr lang="en-US" sz="2600" dirty="0" smtClean="0">
                <a:latin typeface="Times New Roman" pitchFamily="18" charset="0"/>
                <a:cs typeface="Times New Roman" pitchFamily="18" charset="0"/>
              </a:rPr>
              <a:t>Iran &amp;</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West </a:t>
            </a:r>
            <a:r>
              <a:rPr lang="en-US" sz="2600" dirty="0">
                <a:latin typeface="Times New Roman" pitchFamily="18" charset="0"/>
                <a:cs typeface="Times New Roman" pitchFamily="18" charset="0"/>
              </a:rPr>
              <a:t>Pakistan </a:t>
            </a:r>
          </a:p>
          <a:p>
            <a:pPr lvl="1"/>
            <a:r>
              <a:rPr lang="en-US" sz="2600" dirty="0">
                <a:latin typeface="Times New Roman" pitchFamily="18" charset="0"/>
                <a:cs typeface="Times New Roman" pitchFamily="18" charset="0"/>
              </a:rPr>
              <a:t>Family: </a:t>
            </a:r>
            <a:r>
              <a:rPr lang="en-US" sz="2600" dirty="0" err="1">
                <a:latin typeface="Times New Roman" pitchFamily="18" charset="0"/>
                <a:cs typeface="Times New Roman" pitchFamily="18" charset="0"/>
              </a:rPr>
              <a:t>Alliaceae</a:t>
            </a:r>
            <a:r>
              <a:rPr lang="en-US" sz="2600" dirty="0">
                <a:latin typeface="Times New Roman" pitchFamily="18" charset="0"/>
                <a:cs typeface="Times New Roman" pitchFamily="18" charset="0"/>
              </a:rPr>
              <a:t>, genus: </a:t>
            </a:r>
            <a:r>
              <a:rPr lang="en-US" sz="2600" i="1" dirty="0">
                <a:latin typeface="Times New Roman" pitchFamily="18" charset="0"/>
                <a:cs typeface="Times New Roman" pitchFamily="18" charset="0"/>
              </a:rPr>
              <a:t>Allium</a:t>
            </a:r>
            <a:r>
              <a:rPr lang="en-US" sz="2600" dirty="0">
                <a:latin typeface="Times New Roman" pitchFamily="18" charset="0"/>
                <a:cs typeface="Times New Roman" pitchFamily="18" charset="0"/>
              </a:rPr>
              <a:t> and species: </a:t>
            </a:r>
            <a:r>
              <a:rPr lang="en-US" sz="2600" i="1" dirty="0" err="1">
                <a:latin typeface="Times New Roman" pitchFamily="18" charset="0"/>
                <a:cs typeface="Times New Roman" pitchFamily="18" charset="0"/>
              </a:rPr>
              <a:t>cepa</a:t>
            </a:r>
            <a:r>
              <a:rPr lang="en-US" sz="2600" i="1" dirty="0">
                <a:latin typeface="Times New Roman" pitchFamily="18" charset="0"/>
                <a:cs typeface="Times New Roman" pitchFamily="18" charset="0"/>
              </a:rPr>
              <a:t> and </a:t>
            </a:r>
            <a:r>
              <a:rPr lang="en-US" sz="2600" dirty="0">
                <a:latin typeface="Times New Roman" pitchFamily="18" charset="0"/>
                <a:cs typeface="Times New Roman" pitchFamily="18" charset="0"/>
              </a:rPr>
              <a:t>sub species</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cepa</a:t>
            </a:r>
            <a:endParaRPr lang="en-US" sz="26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Chromosome number: 2n=16</a:t>
            </a:r>
          </a:p>
          <a:p>
            <a:pPr lvl="1"/>
            <a:r>
              <a:rPr lang="en-US" sz="2600" dirty="0">
                <a:latin typeface="Times New Roman" pitchFamily="18" charset="0"/>
                <a:cs typeface="Times New Roman" pitchFamily="18" charset="0"/>
              </a:rPr>
              <a:t>It is a biennial herb, normally grown for its bulb as </a:t>
            </a:r>
            <a:r>
              <a:rPr lang="en-US" sz="2600" dirty="0" smtClean="0">
                <a:latin typeface="Times New Roman" pitchFamily="18" charset="0"/>
                <a:cs typeface="Times New Roman" pitchFamily="18" charset="0"/>
              </a:rPr>
              <a:t>annual. </a:t>
            </a:r>
            <a:r>
              <a:rPr lang="en-US" sz="2600" dirty="0">
                <a:latin typeface="Times New Roman" pitchFamily="18" charset="0"/>
                <a:cs typeface="Times New Roman" pitchFamily="18" charset="0"/>
              </a:rPr>
              <a:t>inflorescence appears after </a:t>
            </a:r>
            <a:r>
              <a:rPr lang="en-US" sz="2600" dirty="0" err="1">
                <a:latin typeface="Times New Roman" pitchFamily="18" charset="0"/>
                <a:cs typeface="Times New Roman" pitchFamily="18" charset="0"/>
              </a:rPr>
              <a:t>vernalization</a:t>
            </a:r>
            <a:r>
              <a:rPr lang="en-US" sz="2600" dirty="0">
                <a:latin typeface="Times New Roman" pitchFamily="18" charset="0"/>
                <a:cs typeface="Times New Roman" pitchFamily="18" charset="0"/>
              </a:rPr>
              <a:t> in the 2</a:t>
            </a:r>
            <a:r>
              <a:rPr lang="en-US" sz="2600" baseline="30000" dirty="0">
                <a:latin typeface="Times New Roman" pitchFamily="18" charset="0"/>
                <a:cs typeface="Times New Roman" pitchFamily="18" charset="0"/>
              </a:rPr>
              <a:t>nd</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season</a:t>
            </a:r>
            <a:endParaRPr lang="en-US" sz="2600" dirty="0">
              <a:latin typeface="Times New Roman" pitchFamily="18" charset="0"/>
              <a:cs typeface="Times New Roman" pitchFamily="18" charset="0"/>
            </a:endParaRPr>
          </a:p>
          <a:p>
            <a:pPr lvl="1"/>
            <a:r>
              <a:rPr lang="en-US" sz="2600" dirty="0">
                <a:latin typeface="Times New Roman" pitchFamily="18" charset="0"/>
                <a:cs typeface="Times New Roman" pitchFamily="18" charset="0"/>
              </a:rPr>
              <a:t>It has a </a:t>
            </a:r>
            <a:r>
              <a:rPr lang="en-US" sz="2600" b="1" dirty="0">
                <a:latin typeface="Times New Roman" pitchFamily="18" charset="0"/>
                <a:cs typeface="Times New Roman" pitchFamily="18" charset="0"/>
              </a:rPr>
              <a:t>single bulb </a:t>
            </a:r>
            <a:r>
              <a:rPr lang="en-US" sz="2600" dirty="0">
                <a:latin typeface="Times New Roman" pitchFamily="18" charset="0"/>
                <a:cs typeface="Times New Roman" pitchFamily="18" charset="0"/>
              </a:rPr>
              <a:t>formed from thickened leaf bases (food storage leaves)</a:t>
            </a:r>
          </a:p>
          <a:p>
            <a:pPr lvl="1"/>
            <a:r>
              <a:rPr lang="en-US" sz="2600" dirty="0">
                <a:latin typeface="Times New Roman" pitchFamily="18" charset="0"/>
                <a:cs typeface="Times New Roman" pitchFamily="18" charset="0"/>
              </a:rPr>
              <a:t>Bulb colors are variable (red, yellow, white and brown)</a:t>
            </a:r>
          </a:p>
          <a:p>
            <a:pPr lvl="1"/>
            <a:r>
              <a:rPr lang="en-US" sz="2600" dirty="0">
                <a:latin typeface="Times New Roman" pitchFamily="18" charset="0"/>
                <a:cs typeface="Times New Roman" pitchFamily="18" charset="0"/>
              </a:rPr>
              <a:t>It has hallow </a:t>
            </a:r>
            <a:r>
              <a:rPr lang="en-US" sz="2600" dirty="0" smtClean="0">
                <a:latin typeface="Times New Roman" pitchFamily="18" charset="0"/>
                <a:cs typeface="Times New Roman" pitchFamily="18" charset="0"/>
              </a:rPr>
              <a:t>leaves</a:t>
            </a:r>
          </a:p>
          <a:p>
            <a:pPr lvl="1"/>
            <a:r>
              <a:rPr lang="en-US" sz="2600" dirty="0">
                <a:latin typeface="Times New Roman" pitchFamily="18" charset="0"/>
                <a:cs typeface="Times New Roman" pitchFamily="18" charset="0"/>
              </a:rPr>
              <a:t>has </a:t>
            </a:r>
            <a:r>
              <a:rPr lang="en-US" sz="2600" dirty="0" err="1">
                <a:latin typeface="Times New Roman" pitchFamily="18" charset="0"/>
                <a:cs typeface="Times New Roman" pitchFamily="18" charset="0"/>
              </a:rPr>
              <a:t>psudostem</a:t>
            </a:r>
            <a:r>
              <a:rPr lang="en-US" sz="2600" dirty="0">
                <a:latin typeface="Times New Roman" pitchFamily="18" charset="0"/>
                <a:cs typeface="Times New Roman" pitchFamily="18" charset="0"/>
              </a:rPr>
              <a:t> formed by sheath leaf bases (older leaves</a:t>
            </a:r>
            <a:r>
              <a:rPr lang="en-US" sz="2500" dirty="0">
                <a:latin typeface="Times New Roman" pitchFamily="18" charset="0"/>
                <a:cs typeface="Times New Roman" pitchFamily="18" charset="0"/>
              </a:rPr>
              <a:t>)</a:t>
            </a:r>
          </a:p>
          <a:p>
            <a:pPr marL="457200" lvl="1"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3021252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7010400"/>
          </a:xfrm>
        </p:spPr>
        <p:txBody>
          <a:bodyPr>
            <a:normAutofit/>
          </a:bodyPr>
          <a:lstStyle/>
          <a:p>
            <a:pPr marL="0" lvl="0" indent="0">
              <a:buNone/>
            </a:pPr>
            <a:r>
              <a:rPr lang="en-US" sz="3600" b="1" dirty="0">
                <a:latin typeface="Times New Roman" pitchFamily="18" charset="0"/>
                <a:cs typeface="Times New Roman" pitchFamily="18" charset="0"/>
              </a:rPr>
              <a:t>Climatic and soil requirements </a:t>
            </a:r>
            <a:endParaRPr lang="en-US" sz="3600" dirty="0">
              <a:latin typeface="Times New Roman" pitchFamily="18" charset="0"/>
              <a:cs typeface="Times New Roman" pitchFamily="18" charset="0"/>
            </a:endParaRPr>
          </a:p>
          <a:p>
            <a:r>
              <a:rPr lang="en-US" sz="2600" b="1" dirty="0">
                <a:latin typeface="Times New Roman" pitchFamily="18" charset="0"/>
                <a:cs typeface="Times New Roman" pitchFamily="18" charset="0"/>
              </a:rPr>
              <a:t>Onion is a </a:t>
            </a:r>
            <a:r>
              <a:rPr lang="en-US" sz="2800" b="1" dirty="0">
                <a:latin typeface="Times New Roman" pitchFamily="18" charset="0"/>
                <a:cs typeface="Times New Roman" pitchFamily="18" charset="0"/>
              </a:rPr>
              <a:t>biennial </a:t>
            </a:r>
            <a:r>
              <a:rPr lang="en-US" sz="2800" b="1" dirty="0" smtClean="0">
                <a:latin typeface="Times New Roman" pitchFamily="18" charset="0"/>
                <a:cs typeface="Times New Roman" pitchFamily="18" charset="0"/>
              </a:rPr>
              <a:t>crop </a:t>
            </a:r>
            <a:r>
              <a:rPr lang="en-US" sz="2600" b="1" dirty="0">
                <a:latin typeface="Times New Roman" pitchFamily="18" charset="0"/>
                <a:cs typeface="Times New Roman" pitchFamily="18" charset="0"/>
              </a:rPr>
              <a:t>&amp;</a:t>
            </a:r>
            <a:r>
              <a:rPr lang="en-US" sz="2600" b="1" dirty="0" smtClean="0">
                <a:latin typeface="Times New Roman" pitchFamily="18" charset="0"/>
                <a:cs typeface="Times New Roman" pitchFamily="18" charset="0"/>
              </a:rPr>
              <a:t> </a:t>
            </a:r>
            <a:r>
              <a:rPr lang="en-US" sz="2600" b="1" dirty="0">
                <a:latin typeface="Times New Roman" pitchFamily="18" charset="0"/>
                <a:cs typeface="Times New Roman" pitchFamily="18" charset="0"/>
              </a:rPr>
              <a:t>takes two full seasons to produce seeds. </a:t>
            </a:r>
            <a:endParaRPr lang="en-US" sz="2600" b="1" dirty="0" smtClean="0">
              <a:latin typeface="Times New Roman" pitchFamily="18" charset="0"/>
              <a:cs typeface="Times New Roman" pitchFamily="18" charset="0"/>
            </a:endParaRPr>
          </a:p>
          <a:p>
            <a:endParaRPr lang="en-US" sz="2600" b="1"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optimum growing temperature lies b/n 15 </a:t>
            </a:r>
            <a:r>
              <a:rPr lang="en-US" sz="2600" baseline="30000" dirty="0">
                <a:latin typeface="Times New Roman" pitchFamily="18" charset="0"/>
                <a:cs typeface="Times New Roman" pitchFamily="18" charset="0"/>
              </a:rPr>
              <a:t>0</a:t>
            </a:r>
            <a:r>
              <a:rPr lang="en-US" sz="2600" dirty="0">
                <a:latin typeface="Times New Roman" pitchFamily="18" charset="0"/>
                <a:cs typeface="Times New Roman" pitchFamily="18" charset="0"/>
              </a:rPr>
              <a:t>C- 23 </a:t>
            </a:r>
            <a:r>
              <a:rPr lang="en-US" sz="2600" baseline="30000" dirty="0">
                <a:latin typeface="Times New Roman" pitchFamily="18" charset="0"/>
                <a:cs typeface="Times New Roman" pitchFamily="18" charset="0"/>
              </a:rPr>
              <a:t>0</a:t>
            </a:r>
            <a:r>
              <a:rPr lang="en-US" sz="2600" dirty="0">
                <a:latin typeface="Times New Roman" pitchFamily="18" charset="0"/>
                <a:cs typeface="Times New Roman" pitchFamily="18" charset="0"/>
              </a:rPr>
              <a:t>C </a:t>
            </a:r>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It is </a:t>
            </a:r>
            <a:r>
              <a:rPr lang="en-US" sz="2600" dirty="0">
                <a:latin typeface="Times New Roman" pitchFamily="18" charset="0"/>
                <a:cs typeface="Times New Roman" pitchFamily="18" charset="0"/>
              </a:rPr>
              <a:t>a relatively </a:t>
            </a:r>
            <a:r>
              <a:rPr lang="en-US" sz="2800" dirty="0">
                <a:latin typeface="Times New Roman" pitchFamily="18" charset="0"/>
                <a:cs typeface="Times New Roman" pitchFamily="18" charset="0"/>
              </a:rPr>
              <a:t>cool season </a:t>
            </a:r>
            <a:r>
              <a:rPr lang="en-US" sz="2600" dirty="0">
                <a:latin typeface="Times New Roman" pitchFamily="18" charset="0"/>
                <a:cs typeface="Times New Roman" pitchFamily="18" charset="0"/>
              </a:rPr>
              <a:t>crop, especially </a:t>
            </a:r>
            <a:r>
              <a:rPr lang="en-US" sz="2600" dirty="0" smtClean="0">
                <a:latin typeface="Times New Roman" pitchFamily="18" charset="0"/>
                <a:cs typeface="Times New Roman" pitchFamily="18" charset="0"/>
              </a:rPr>
              <a:t>for </a:t>
            </a:r>
            <a:r>
              <a:rPr lang="en-US" sz="2600" dirty="0">
                <a:latin typeface="Times New Roman" pitchFamily="18" charset="0"/>
                <a:cs typeface="Times New Roman" pitchFamily="18" charset="0"/>
              </a:rPr>
              <a:t>the development </a:t>
            </a:r>
            <a:r>
              <a:rPr lang="en-US" sz="2600" dirty="0" smtClean="0">
                <a:latin typeface="Times New Roman" pitchFamily="18" charset="0"/>
                <a:cs typeface="Times New Roman" pitchFamily="18" charset="0"/>
              </a:rPr>
              <a:t>of vegetative part </a:t>
            </a:r>
            <a:r>
              <a:rPr lang="en-US" sz="2600" dirty="0">
                <a:latin typeface="Times New Roman" pitchFamily="18" charset="0"/>
                <a:cs typeface="Times New Roman" pitchFamily="18" charset="0"/>
              </a:rPr>
              <a:t>prior to the onset of bulbs formation. </a:t>
            </a:r>
            <a:r>
              <a:rPr lang="en-US" sz="2800" dirty="0">
                <a:latin typeface="Times New Roman" pitchFamily="18" charset="0"/>
                <a:cs typeface="Times New Roman" pitchFamily="18" charset="0"/>
              </a:rPr>
              <a:t>Bulbs normally form at relatively high </a:t>
            </a:r>
            <a:r>
              <a:rPr lang="en-US" sz="2800" dirty="0" smtClean="0">
                <a:latin typeface="Times New Roman" pitchFamily="18" charset="0"/>
                <a:cs typeface="Times New Roman" pitchFamily="18" charset="0"/>
              </a:rPr>
              <a:t>T</a:t>
            </a:r>
            <a:r>
              <a:rPr lang="en-US" sz="2800" baseline="30000" dirty="0">
                <a:latin typeface="Times New Roman" pitchFamily="18" charset="0"/>
                <a:cs typeface="Times New Roman" pitchFamily="18" charset="0"/>
              </a:rPr>
              <a:t> 0</a:t>
            </a:r>
            <a:r>
              <a:rPr lang="en-US" sz="2800" dirty="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Cool </a:t>
            </a:r>
            <a:r>
              <a:rPr lang="en-US" sz="2800" dirty="0">
                <a:latin typeface="Times New Roman" pitchFamily="18" charset="0"/>
                <a:cs typeface="Times New Roman" pitchFamily="18" charset="0"/>
              </a:rPr>
              <a:t>period is required after bulb formation </a:t>
            </a:r>
            <a:r>
              <a:rPr lang="en-US" sz="2600" dirty="0">
                <a:latin typeface="Times New Roman" pitchFamily="18" charset="0"/>
                <a:cs typeface="Times New Roman" pitchFamily="18" charset="0"/>
              </a:rPr>
              <a:t>for the initiation of inflorescences and flower stalk. </a:t>
            </a:r>
            <a:endParaRPr lang="en-US" sz="2600" dirty="0" smtClean="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30104418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477000"/>
          </a:xfrm>
        </p:spPr>
        <p:txBody>
          <a:bodyPr>
            <a:normAutofit/>
          </a:bodyPr>
          <a:lstStyle/>
          <a:p>
            <a:r>
              <a:rPr lang="en-US" sz="2800" dirty="0">
                <a:latin typeface="Times New Roman" pitchFamily="18" charset="0"/>
                <a:cs typeface="Times New Roman" pitchFamily="18" charset="0"/>
              </a:rPr>
              <a:t>Bolting (seed production) is favored by </a:t>
            </a:r>
            <a:endParaRPr lang="en-US" sz="28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cool </a:t>
            </a:r>
            <a:r>
              <a:rPr lang="en-US" sz="2600" dirty="0">
                <a:latin typeface="Times New Roman" pitchFamily="18" charset="0"/>
                <a:cs typeface="Times New Roman" pitchFamily="18" charset="0"/>
              </a:rPr>
              <a:t>and short day condition </a:t>
            </a:r>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While </a:t>
            </a:r>
            <a:r>
              <a:rPr lang="en-US" sz="2800" dirty="0" err="1">
                <a:latin typeface="Times New Roman" pitchFamily="18" charset="0"/>
                <a:cs typeface="Times New Roman" pitchFamily="18" charset="0"/>
              </a:rPr>
              <a:t>bulbing</a:t>
            </a:r>
            <a:r>
              <a:rPr lang="en-US" sz="2800" dirty="0">
                <a:latin typeface="Times New Roman" pitchFamily="18" charset="0"/>
                <a:cs typeface="Times New Roman" pitchFamily="18" charset="0"/>
              </a:rPr>
              <a:t> is favored </a:t>
            </a:r>
            <a:endParaRPr lang="en-US" sz="28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by </a:t>
            </a:r>
            <a:r>
              <a:rPr lang="en-US" sz="2600" dirty="0">
                <a:latin typeface="Times New Roman" pitchFamily="18" charset="0"/>
                <a:cs typeface="Times New Roman" pitchFamily="18" charset="0"/>
              </a:rPr>
              <a:t>warm and long day (14-16 </a:t>
            </a:r>
            <a:r>
              <a:rPr lang="en-US" sz="2600" dirty="0" err="1">
                <a:latin typeface="Times New Roman" pitchFamily="18" charset="0"/>
                <a:cs typeface="Times New Roman" pitchFamily="18" charset="0"/>
              </a:rPr>
              <a:t>hrs</a:t>
            </a:r>
            <a:r>
              <a:rPr lang="en-US" sz="2600" dirty="0">
                <a:latin typeface="Times New Roman" pitchFamily="18" charset="0"/>
                <a:cs typeface="Times New Roman" pitchFamily="18" charset="0"/>
              </a:rPr>
              <a:t> of day light ) condition for most varieties.</a:t>
            </a:r>
          </a:p>
          <a:p>
            <a:pPr marL="0" indent="0">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Onions </a:t>
            </a:r>
            <a:r>
              <a:rPr lang="en-US" sz="2600" dirty="0">
                <a:latin typeface="Times New Roman" pitchFamily="18" charset="0"/>
                <a:cs typeface="Times New Roman" pitchFamily="18" charset="0"/>
              </a:rPr>
              <a:t>will bolt if exposed to a prolonged cold period following a favorable growing period.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This </a:t>
            </a:r>
            <a:r>
              <a:rPr lang="en-US" sz="2600" dirty="0">
                <a:latin typeface="Times New Roman" pitchFamily="18" charset="0"/>
                <a:cs typeface="Times New Roman" pitchFamily="18" charset="0"/>
              </a:rPr>
              <a:t>results in small bulbs with large necks which are hard to cure and generally unusable. </a:t>
            </a:r>
          </a:p>
          <a:p>
            <a:endParaRPr lang="en-US" sz="2600" dirty="0" smtClean="0">
              <a:latin typeface="Times New Roman" pitchFamily="18" charset="0"/>
              <a:cs typeface="Times New Roman" pitchFamily="18" charset="0"/>
            </a:endParaRPr>
          </a:p>
          <a:p>
            <a:pPr marL="0" indent="0">
              <a:buNone/>
            </a:pPr>
            <a:endParaRPr lang="en-US" sz="2500" dirty="0" smtClean="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2229282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477000"/>
          </a:xfrm>
        </p:spPr>
        <p:txBody>
          <a:bodyPr>
            <a:normAutofit/>
          </a:bodyPr>
          <a:lstStyle/>
          <a:p>
            <a:r>
              <a:rPr lang="en-US" sz="2800" dirty="0">
                <a:latin typeface="Times New Roman" pitchFamily="18" charset="0"/>
                <a:cs typeface="Times New Roman" pitchFamily="18" charset="0"/>
              </a:rPr>
              <a:t>A change from vegetative growth to bulb formation is stimulated by T</a:t>
            </a:r>
            <a:r>
              <a:rPr lang="en-US" sz="2800" baseline="30000" dirty="0">
                <a:latin typeface="Times New Roman" pitchFamily="18" charset="0"/>
                <a:cs typeface="Times New Roman" pitchFamily="18" charset="0"/>
              </a:rPr>
              <a:t> 0</a:t>
            </a:r>
            <a:r>
              <a:rPr lang="en-US" sz="2800" dirty="0">
                <a:latin typeface="Times New Roman" pitchFamily="18" charset="0"/>
                <a:cs typeface="Times New Roman" pitchFamily="18" charset="0"/>
              </a:rPr>
              <a:t>C  variation (cool to warm). </a:t>
            </a:r>
          </a:p>
          <a:p>
            <a:pPr lvl="1"/>
            <a:r>
              <a:rPr lang="en-US" sz="2700" dirty="0">
                <a:latin typeface="Times New Roman" pitchFamily="18" charset="0"/>
                <a:cs typeface="Times New Roman" pitchFamily="18" charset="0"/>
              </a:rPr>
              <a:t>This is related to the production of an </a:t>
            </a:r>
            <a:r>
              <a:rPr lang="en-US" sz="2700" dirty="0" err="1">
                <a:latin typeface="Times New Roman" pitchFamily="18" charset="0"/>
                <a:cs typeface="Times New Roman" pitchFamily="18" charset="0"/>
              </a:rPr>
              <a:t>auxin</a:t>
            </a:r>
            <a:r>
              <a:rPr lang="en-US" sz="2700" dirty="0">
                <a:latin typeface="Times New Roman" pitchFamily="18" charset="0"/>
                <a:cs typeface="Times New Roman" pitchFamily="18" charset="0"/>
              </a:rPr>
              <a:t> hormone </a:t>
            </a:r>
            <a:endParaRPr lang="en-US" sz="2700" dirty="0" smtClean="0">
              <a:latin typeface="Times New Roman" pitchFamily="18" charset="0"/>
              <a:cs typeface="Times New Roman" pitchFamily="18" charset="0"/>
            </a:endParaRPr>
          </a:p>
          <a:p>
            <a:pPr lvl="2"/>
            <a:r>
              <a:rPr lang="en-US" sz="2600" dirty="0" smtClean="0">
                <a:latin typeface="Times New Roman" pitchFamily="18" charset="0"/>
                <a:cs typeface="Times New Roman" pitchFamily="18" charset="0"/>
              </a:rPr>
              <a:t>which </a:t>
            </a:r>
            <a:r>
              <a:rPr lang="en-US" sz="2600" dirty="0">
                <a:latin typeface="Times New Roman" pitchFamily="18" charset="0"/>
                <a:cs typeface="Times New Roman" pitchFamily="18" charset="0"/>
              </a:rPr>
              <a:t>inhibits leaf formation, the produced food being diverted to the development of the bulb</a:t>
            </a:r>
          </a:p>
          <a:p>
            <a:endParaRPr lang="en-US" sz="2600" dirty="0">
              <a:latin typeface="Times New Roman" pitchFamily="18" charset="0"/>
              <a:cs typeface="Times New Roman" pitchFamily="18" charset="0"/>
            </a:endParaRPr>
          </a:p>
          <a:p>
            <a:r>
              <a:rPr lang="en-US" sz="2700" dirty="0">
                <a:latin typeface="Times New Roman" pitchFamily="18" charset="0"/>
                <a:cs typeface="Times New Roman" pitchFamily="18" charset="0"/>
              </a:rPr>
              <a:t>Onion can be grown during the rainy season but the later part of the growing period should be dry. However, incidence of diseases may cause a considerable reduction in yield.</a:t>
            </a:r>
          </a:p>
          <a:p>
            <a:endParaRPr lang="en-US" sz="2600" dirty="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0462139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477000"/>
          </a:xfrm>
        </p:spPr>
        <p:txBody>
          <a:bodyPr>
            <a:normAutofit/>
          </a:bodyPr>
          <a:lstStyle/>
          <a:p>
            <a:r>
              <a:rPr lang="en-US" sz="2600" dirty="0">
                <a:latin typeface="Times New Roman" pitchFamily="18" charset="0"/>
                <a:cs typeface="Times New Roman" pitchFamily="18" charset="0"/>
              </a:rPr>
              <a:t>According to </a:t>
            </a:r>
            <a:r>
              <a:rPr lang="en-US" sz="2600" dirty="0" err="1">
                <a:latin typeface="Times New Roman" pitchFamily="18" charset="0"/>
                <a:cs typeface="Times New Roman" pitchFamily="18" charset="0"/>
              </a:rPr>
              <a:t>MoARD</a:t>
            </a:r>
            <a:r>
              <a:rPr lang="en-US" sz="2600" dirty="0">
                <a:latin typeface="Times New Roman" pitchFamily="18" charset="0"/>
                <a:cs typeface="Times New Roman" pitchFamily="18" charset="0"/>
              </a:rPr>
              <a:t> (2007), the </a:t>
            </a:r>
            <a:r>
              <a:rPr lang="en-US" sz="2800" dirty="0">
                <a:latin typeface="Times New Roman" pitchFamily="18" charset="0"/>
                <a:cs typeface="Times New Roman" pitchFamily="18" charset="0"/>
              </a:rPr>
              <a:t>optimum </a:t>
            </a:r>
            <a:r>
              <a:rPr lang="en-US" sz="2800" b="1" dirty="0">
                <a:latin typeface="Times New Roman" pitchFamily="18" charset="0"/>
                <a:cs typeface="Times New Roman" pitchFamily="18" charset="0"/>
              </a:rPr>
              <a:t>altitude</a:t>
            </a:r>
            <a:r>
              <a:rPr lang="en-US" sz="2800" dirty="0">
                <a:latin typeface="Times New Roman" pitchFamily="18" charset="0"/>
                <a:cs typeface="Times New Roman" pitchFamily="18" charset="0"/>
              </a:rPr>
              <a:t> range </a:t>
            </a:r>
            <a:r>
              <a:rPr lang="en-US" sz="2600" dirty="0">
                <a:latin typeface="Times New Roman" pitchFamily="18" charset="0"/>
                <a:cs typeface="Times New Roman" pitchFamily="18" charset="0"/>
              </a:rPr>
              <a:t>for onion production is between 700 and 2200 </a:t>
            </a:r>
            <a:r>
              <a:rPr lang="en-US" sz="2600" dirty="0" err="1">
                <a:latin typeface="Times New Roman" pitchFamily="18" charset="0"/>
                <a:cs typeface="Times New Roman" pitchFamily="18" charset="0"/>
              </a:rPr>
              <a:t>m.a.s.l</a:t>
            </a:r>
            <a:r>
              <a:rPr lang="en-US" sz="2600" dirty="0">
                <a:latin typeface="Times New Roman" pitchFamily="18" charset="0"/>
                <a:cs typeface="Times New Roman" pitchFamily="18" charset="0"/>
              </a:rPr>
              <a:t>. </a:t>
            </a:r>
          </a:p>
          <a:p>
            <a:pPr lvl="1"/>
            <a:r>
              <a:rPr lang="en-US" sz="2600" dirty="0">
                <a:latin typeface="Times New Roman" pitchFamily="18" charset="0"/>
                <a:cs typeface="Times New Roman" pitchFamily="18" charset="0"/>
              </a:rPr>
              <a:t>At lower altitudes, production should be restricted to the cooler months of the year.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At </a:t>
            </a:r>
            <a:r>
              <a:rPr lang="en-US" sz="2600" dirty="0">
                <a:latin typeface="Times New Roman" pitchFamily="18" charset="0"/>
                <a:cs typeface="Times New Roman" pitchFamily="18" charset="0"/>
              </a:rPr>
              <a:t>higher altitudes the crop takes longer to mature</a:t>
            </a:r>
          </a:p>
          <a:p>
            <a:endParaRPr lang="en-US" sz="25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Soil requirements</a:t>
            </a:r>
            <a:r>
              <a:rPr lang="en-US" sz="2500" dirty="0">
                <a:latin typeface="Times New Roman" pitchFamily="18" charset="0"/>
                <a:cs typeface="Times New Roman" pitchFamily="18" charset="0"/>
              </a:rPr>
              <a:t>: </a:t>
            </a:r>
          </a:p>
          <a:p>
            <a:pPr lvl="1"/>
            <a:r>
              <a:rPr lang="en-US" sz="2600" dirty="0">
                <a:latin typeface="Times New Roman" pitchFamily="18" charset="0"/>
                <a:cs typeface="Times New Roman" pitchFamily="18" charset="0"/>
              </a:rPr>
              <a:t>A fertile, well-drained, sandy loamy soil with plenty of organic matter is best for growing quality onions. </a:t>
            </a:r>
          </a:p>
          <a:p>
            <a:pPr lvl="1"/>
            <a:r>
              <a:rPr lang="en-US" sz="2600" dirty="0">
                <a:latin typeface="Times New Roman" pitchFamily="18" charset="0"/>
                <a:cs typeface="Times New Roman" pitchFamily="18" charset="0"/>
              </a:rPr>
              <a:t>Clay soils restrict bulb development and often produce a hotter onion, while sandy soils require more fertilizer and water than loamy soils. </a:t>
            </a:r>
          </a:p>
          <a:p>
            <a:pPr lvl="1"/>
            <a:r>
              <a:rPr lang="en-US" sz="2600" dirty="0">
                <a:latin typeface="Times New Roman" pitchFamily="18" charset="0"/>
                <a:cs typeface="Times New Roman" pitchFamily="18" charset="0"/>
              </a:rPr>
              <a:t>The ideal </a:t>
            </a:r>
            <a:r>
              <a:rPr lang="en-US" sz="2600" u="sng" dirty="0">
                <a:latin typeface="Times New Roman" pitchFamily="18" charset="0"/>
                <a:cs typeface="Times New Roman" pitchFamily="18" charset="0"/>
                <a:hlinkClick r:id="rId2"/>
              </a:rPr>
              <a:t>pH</a:t>
            </a:r>
            <a:r>
              <a:rPr lang="en-US" sz="2600" dirty="0">
                <a:latin typeface="Times New Roman" pitchFamily="18" charset="0"/>
                <a:cs typeface="Times New Roman" pitchFamily="18" charset="0"/>
              </a:rPr>
              <a:t> is b/n 5.5 and 7</a:t>
            </a:r>
          </a:p>
          <a:p>
            <a:pPr marL="457200" lvl="1"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4479584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40" y="274638"/>
            <a:ext cx="8439660" cy="715962"/>
          </a:xfrm>
        </p:spPr>
        <p:txBody>
          <a:bodyPr>
            <a:noAutofit/>
          </a:bodyPr>
          <a:lstStyle/>
          <a:p>
            <a:pPr algn="l"/>
            <a:r>
              <a:rPr lang="en-US" b="1" dirty="0">
                <a:solidFill>
                  <a:srgbClr val="0070C0"/>
                </a:solidFill>
                <a:latin typeface="Times New Roman" pitchFamily="18" charset="0"/>
                <a:cs typeface="Times New Roman" pitchFamily="18" charset="0"/>
              </a:rPr>
              <a:t>Varieties</a:t>
            </a:r>
            <a:endParaRPr lang="en-US"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lvl="0" indent="0">
              <a:buNone/>
            </a:pPr>
            <a:r>
              <a:rPr lang="en-US" b="1" dirty="0" smtClean="0"/>
              <a:t> </a:t>
            </a:r>
            <a:endParaRPr lang="en-US" dirty="0"/>
          </a:p>
          <a:p>
            <a:pPr marL="0" indent="0">
              <a:buNone/>
            </a:pP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089" y="1324583"/>
            <a:ext cx="836346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89447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629400"/>
          </a:xfrm>
        </p:spPr>
        <p:txBody>
          <a:bodyPr>
            <a:normAutofit/>
          </a:bodyPr>
          <a:lstStyle/>
          <a:p>
            <a:pPr marL="0" lvl="0" indent="0">
              <a:buNone/>
            </a:pPr>
            <a:r>
              <a:rPr lang="en-US" sz="3600" b="1" dirty="0">
                <a:latin typeface="Times New Roman" pitchFamily="18" charset="0"/>
                <a:cs typeface="Times New Roman" pitchFamily="18" charset="0"/>
              </a:rPr>
              <a:t>Agronomy/cultural practices </a:t>
            </a:r>
            <a:endParaRPr lang="en-US" sz="3600" dirty="0">
              <a:latin typeface="Times New Roman" pitchFamily="18" charset="0"/>
              <a:cs typeface="Times New Roman" pitchFamily="18" charset="0"/>
            </a:endParaRPr>
          </a:p>
          <a:p>
            <a:r>
              <a:rPr lang="en-US" b="1" dirty="0">
                <a:latin typeface="Times New Roman" pitchFamily="18" charset="0"/>
                <a:cs typeface="Times New Roman" pitchFamily="18" charset="0"/>
              </a:rPr>
              <a:t>Nursery management practices </a:t>
            </a:r>
            <a:endParaRPr lang="en-US" dirty="0">
              <a:latin typeface="Times New Roman" pitchFamily="18" charset="0"/>
              <a:cs typeface="Times New Roman" pitchFamily="18" charset="0"/>
            </a:endParaRPr>
          </a:p>
          <a:p>
            <a:pPr lvl="1"/>
            <a:r>
              <a:rPr lang="en-US" sz="2700" dirty="0">
                <a:latin typeface="Times New Roman" pitchFamily="18" charset="0"/>
                <a:cs typeface="Times New Roman" pitchFamily="18" charset="0"/>
              </a:rPr>
              <a:t>According to</a:t>
            </a:r>
            <a:r>
              <a:rPr lang="en-US" sz="2700" b="1" dirty="0">
                <a:latin typeface="Times New Roman" pitchFamily="18" charset="0"/>
                <a:cs typeface="Times New Roman" pitchFamily="18" charset="0"/>
              </a:rPr>
              <a:t> </a:t>
            </a:r>
            <a:r>
              <a:rPr lang="en-US" sz="2700" dirty="0">
                <a:latin typeface="Times New Roman" pitchFamily="18" charset="0"/>
                <a:cs typeface="Times New Roman" pitchFamily="18" charset="0"/>
              </a:rPr>
              <a:t>EARO (2004), the following nursery management should be practiced while transplanting:</a:t>
            </a:r>
          </a:p>
          <a:p>
            <a:pPr lvl="2"/>
            <a:r>
              <a:rPr lang="en-US" sz="2800" b="1" dirty="0">
                <a:latin typeface="Times New Roman" pitchFamily="18" charset="0"/>
                <a:cs typeface="Times New Roman" pitchFamily="18" charset="0"/>
              </a:rPr>
              <a:t>Site </a:t>
            </a:r>
            <a:r>
              <a:rPr lang="en-US" sz="2800" b="1" dirty="0" smtClean="0">
                <a:latin typeface="Times New Roman" pitchFamily="18" charset="0"/>
                <a:cs typeface="Times New Roman" pitchFamily="18" charset="0"/>
              </a:rPr>
              <a:t>selection- </a:t>
            </a:r>
            <a:r>
              <a:rPr lang="en-US" sz="2600" dirty="0" smtClean="0">
                <a:latin typeface="Times New Roman" pitchFamily="18" charset="0"/>
                <a:cs typeface="Times New Roman" pitchFamily="18" charset="0"/>
              </a:rPr>
              <a:t>Available </a:t>
            </a:r>
            <a:r>
              <a:rPr lang="en-US" sz="2600" dirty="0">
                <a:latin typeface="Times New Roman" pitchFamily="18" charset="0"/>
                <a:cs typeface="Times New Roman" pitchFamily="18" charset="0"/>
              </a:rPr>
              <a:t>water, good soil and free of water logging conditions, clean field that are not used for related crops in the previous 2 -3 seasons.</a:t>
            </a:r>
          </a:p>
          <a:p>
            <a:pPr lvl="2"/>
            <a:endParaRPr lang="en-US" sz="2600" b="1"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Seed </a:t>
            </a:r>
            <a:r>
              <a:rPr lang="en-US" sz="2800" b="1" dirty="0">
                <a:latin typeface="Times New Roman" pitchFamily="18" charset="0"/>
                <a:cs typeface="Times New Roman" pitchFamily="18" charset="0"/>
              </a:rPr>
              <a:t>bed </a:t>
            </a:r>
            <a:r>
              <a:rPr lang="en-US" sz="2800" b="1" dirty="0" smtClean="0">
                <a:latin typeface="Times New Roman" pitchFamily="18" charset="0"/>
                <a:cs typeface="Times New Roman" pitchFamily="18" charset="0"/>
              </a:rPr>
              <a:t>preparation- </a:t>
            </a: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bed could be raised, sunken or flat depending on the climatic conditions.</a:t>
            </a:r>
          </a:p>
          <a:p>
            <a:pPr lvl="2"/>
            <a:endParaRPr lang="en-US" sz="2600" b="1"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Fertilizer</a:t>
            </a:r>
            <a:r>
              <a:rPr lang="en-US" sz="2800" b="1" dirty="0">
                <a:latin typeface="Times New Roman" pitchFamily="18" charset="0"/>
                <a:cs typeface="Times New Roman" pitchFamily="18" charset="0"/>
              </a:rPr>
              <a:t>: </a:t>
            </a:r>
            <a:r>
              <a:rPr lang="en-US" sz="2600" dirty="0">
                <a:latin typeface="Times New Roman" pitchFamily="18" charset="0"/>
                <a:cs typeface="Times New Roman" pitchFamily="18" charset="0"/>
              </a:rPr>
              <a:t>well decomposed farmyard manure or 100 g Urea/5 m</a:t>
            </a:r>
            <a:r>
              <a:rPr lang="en-US" sz="2600" baseline="30000" dirty="0">
                <a:latin typeface="Times New Roman" pitchFamily="18" charset="0"/>
                <a:cs typeface="Times New Roman" pitchFamily="18" charset="0"/>
              </a:rPr>
              <a:t>2</a:t>
            </a:r>
            <a:endParaRPr lang="en-US" sz="2600" dirty="0">
              <a:latin typeface="Times New Roman" pitchFamily="18" charset="0"/>
              <a:cs typeface="Times New Roman" pitchFamily="18" charset="0"/>
            </a:endParaRPr>
          </a:p>
          <a:p>
            <a:pPr marL="914400" lvl="2" indent="0">
              <a:buNone/>
            </a:pPr>
            <a:endParaRPr lang="en-US" sz="2500" dirty="0">
              <a:latin typeface="Times New Roman" pitchFamily="18" charset="0"/>
              <a:cs typeface="Times New Roman" pitchFamily="18" charset="0"/>
            </a:endParaRPr>
          </a:p>
          <a:p>
            <a:pPr marL="914400" lvl="2"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1424973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477000"/>
          </a:xfrm>
        </p:spPr>
        <p:txBody>
          <a:bodyPr>
            <a:normAutofit/>
          </a:bodyPr>
          <a:lstStyle/>
          <a:p>
            <a:pPr lvl="2"/>
            <a:r>
              <a:rPr lang="en-US" sz="2800" b="1" dirty="0">
                <a:latin typeface="Times New Roman" pitchFamily="18" charset="0"/>
                <a:cs typeface="Times New Roman" pitchFamily="18" charset="0"/>
              </a:rPr>
              <a:t>Seeding rate</a:t>
            </a:r>
            <a:r>
              <a:rPr lang="en-US"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3-4 Kg/ha, 95% germinations, sowing spacing are 5-7cm distances. </a:t>
            </a:r>
          </a:p>
          <a:p>
            <a:pPr marL="914400" lvl="2" indent="0">
              <a:buNone/>
            </a:pPr>
            <a:endParaRPr lang="en-US" sz="2600" b="1"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Mulching </a:t>
            </a:r>
            <a:r>
              <a:rPr lang="en-US" sz="2800" b="1" dirty="0">
                <a:latin typeface="Times New Roman" pitchFamily="18" charset="0"/>
                <a:cs typeface="Times New Roman" pitchFamily="18" charset="0"/>
              </a:rPr>
              <a:t>material</a:t>
            </a:r>
            <a:r>
              <a:rPr lang="en-US" sz="2600" b="1" dirty="0">
                <a:latin typeface="Times New Roman" pitchFamily="18" charset="0"/>
                <a:cs typeface="Times New Roman" pitchFamily="18" charset="0"/>
              </a:rPr>
              <a:t>: </a:t>
            </a:r>
            <a:r>
              <a:rPr lang="en-US" sz="2600" dirty="0">
                <a:latin typeface="Times New Roman" pitchFamily="18" charset="0"/>
                <a:cs typeface="Times New Roman" pitchFamily="18" charset="0"/>
              </a:rPr>
              <a:t>Dry grass for 15 days (removed after germination)</a:t>
            </a:r>
          </a:p>
          <a:p>
            <a:pPr lvl="2"/>
            <a:endParaRPr lang="en-US" sz="2600" b="1"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Watering</a:t>
            </a:r>
            <a:r>
              <a:rPr lang="en-US" sz="2800" b="1" dirty="0">
                <a:latin typeface="Times New Roman" pitchFamily="18" charset="0"/>
                <a:cs typeface="Times New Roman" pitchFamily="18" charset="0"/>
              </a:rPr>
              <a:t>: </a:t>
            </a:r>
            <a:r>
              <a:rPr lang="en-US" sz="2600" dirty="0">
                <a:latin typeface="Times New Roman" pitchFamily="18" charset="0"/>
                <a:cs typeface="Times New Roman" pitchFamily="18" charset="0"/>
              </a:rPr>
              <a:t>water the seedbed early in morning and evening, as required </a:t>
            </a:r>
            <a:endParaRPr lang="en-US" sz="2600" dirty="0" smtClean="0">
              <a:latin typeface="Times New Roman" pitchFamily="18" charset="0"/>
              <a:cs typeface="Times New Roman" pitchFamily="18" charset="0"/>
            </a:endParaRPr>
          </a:p>
          <a:p>
            <a:pPr lvl="2"/>
            <a:endParaRPr lang="en-US" sz="2600" b="1"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Diseases</a:t>
            </a:r>
            <a:r>
              <a:rPr lang="en-US" sz="2800" b="1" dirty="0">
                <a:latin typeface="Times New Roman" pitchFamily="18" charset="0"/>
                <a:cs typeface="Times New Roman" pitchFamily="18" charset="0"/>
              </a:rPr>
              <a:t>: </a:t>
            </a:r>
            <a:r>
              <a:rPr lang="en-US" sz="2600" dirty="0">
                <a:latin typeface="Times New Roman" pitchFamily="18" charset="0"/>
                <a:cs typeface="Times New Roman" pitchFamily="18" charset="0"/>
              </a:rPr>
              <a:t>Bacterial and fungus are common diseases, rotation, and chemical treatment could be applied</a:t>
            </a:r>
          </a:p>
          <a:p>
            <a:pPr marL="914400" lvl="2" indent="0">
              <a:buNone/>
            </a:pPr>
            <a:r>
              <a:rPr lang="en-US" sz="2600" dirty="0" smtClean="0">
                <a:latin typeface="Times New Roman" pitchFamily="18" charset="0"/>
                <a:cs typeface="Times New Roman" pitchFamily="18" charset="0"/>
              </a:rPr>
              <a:t> </a:t>
            </a:r>
            <a:endParaRPr lang="en-US" sz="2600" dirty="0">
              <a:latin typeface="Times New Roman" pitchFamily="18" charset="0"/>
              <a:cs typeface="Times New Roman" pitchFamily="18" charset="0"/>
            </a:endParaRPr>
          </a:p>
          <a:p>
            <a:pPr marL="0" indent="0">
              <a:buNone/>
            </a:pPr>
            <a:endParaRPr lang="en-US" sz="2500" b="1" dirty="0" smtClean="0">
              <a:latin typeface="Times New Roman" pitchFamily="18" charset="0"/>
              <a:cs typeface="Times New Roman" pitchFamily="18" charset="0"/>
            </a:endParaRPr>
          </a:p>
          <a:p>
            <a:pPr marL="0" lvl="0"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6102558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839200" cy="6324600"/>
          </a:xfrm>
        </p:spPr>
        <p:txBody>
          <a:bodyPr/>
          <a:lstStyle/>
          <a:p>
            <a:pPr lvl="2"/>
            <a:r>
              <a:rPr lang="en-US" sz="2800" b="1" dirty="0" smtClean="0">
                <a:latin typeface="Times New Roman" pitchFamily="18" charset="0"/>
                <a:cs typeface="Times New Roman" pitchFamily="18" charset="0"/>
              </a:rPr>
              <a:t>Stage </a:t>
            </a:r>
            <a:r>
              <a:rPr lang="en-US" sz="2800" b="1" dirty="0">
                <a:latin typeface="Times New Roman" pitchFamily="18" charset="0"/>
                <a:cs typeface="Times New Roman" pitchFamily="18" charset="0"/>
              </a:rPr>
              <a:t>of transplanting</a:t>
            </a:r>
            <a:r>
              <a:rPr lang="en-US" sz="2500" b="1" dirty="0">
                <a:latin typeface="Times New Roman" pitchFamily="18" charset="0"/>
                <a:cs typeface="Times New Roman" pitchFamily="18" charset="0"/>
              </a:rPr>
              <a:t>: </a:t>
            </a:r>
            <a:r>
              <a:rPr lang="en-US" sz="2600" dirty="0">
                <a:latin typeface="Times New Roman" pitchFamily="18" charset="0"/>
                <a:cs typeface="Times New Roman" pitchFamily="18" charset="0"/>
              </a:rPr>
              <a:t>Seedling of 13-15 height or 45-55 days old.</a:t>
            </a:r>
          </a:p>
          <a:p>
            <a:pPr lvl="2"/>
            <a:endParaRPr lang="en-US" sz="2500" b="1" dirty="0" smtClean="0">
              <a:latin typeface="Times New Roman" pitchFamily="18" charset="0"/>
              <a:cs typeface="Times New Roman" pitchFamily="18" charset="0"/>
            </a:endParaRPr>
          </a:p>
          <a:p>
            <a:pPr lvl="2"/>
            <a:r>
              <a:rPr lang="en-US" sz="2800" b="1" dirty="0" smtClean="0">
                <a:latin typeface="Times New Roman" pitchFamily="18" charset="0"/>
                <a:cs typeface="Times New Roman" pitchFamily="18" charset="0"/>
              </a:rPr>
              <a:t>Weeding</a:t>
            </a:r>
            <a:r>
              <a:rPr lang="en-US" sz="2500" b="1" dirty="0">
                <a:latin typeface="Times New Roman" pitchFamily="18" charset="0"/>
                <a:cs typeface="Times New Roman" pitchFamily="18" charset="0"/>
              </a:rPr>
              <a:t>:</a:t>
            </a:r>
            <a:r>
              <a:rPr lang="en-US" sz="2500" dirty="0">
                <a:latin typeface="Times New Roman" pitchFamily="18" charset="0"/>
                <a:cs typeface="Times New Roman" pitchFamily="18" charset="0"/>
              </a:rPr>
              <a:t> </a:t>
            </a:r>
            <a:r>
              <a:rPr lang="en-US" sz="2600" dirty="0">
                <a:latin typeface="Times New Roman" pitchFamily="18" charset="0"/>
                <a:cs typeface="Times New Roman" pitchFamily="18" charset="0"/>
              </a:rPr>
              <a:t>Weed pressure can be especially damaging to young onion plants because </a:t>
            </a:r>
            <a:endParaRPr lang="en-US" sz="2600" dirty="0" smtClean="0">
              <a:latin typeface="Times New Roman" pitchFamily="18" charset="0"/>
              <a:cs typeface="Times New Roman" pitchFamily="18" charset="0"/>
            </a:endParaRPr>
          </a:p>
          <a:p>
            <a:pPr lvl="3"/>
            <a:r>
              <a:rPr lang="en-US" sz="2600" dirty="0" smtClean="0">
                <a:latin typeface="Times New Roman" pitchFamily="18" charset="0"/>
                <a:cs typeface="Times New Roman" pitchFamily="18" charset="0"/>
              </a:rPr>
              <a:t>they </a:t>
            </a:r>
            <a:r>
              <a:rPr lang="en-US" sz="2600" dirty="0">
                <a:latin typeface="Times New Roman" pitchFamily="18" charset="0"/>
                <a:cs typeface="Times New Roman" pitchFamily="18" charset="0"/>
              </a:rPr>
              <a:t>are slow growing, </a:t>
            </a:r>
            <a:endParaRPr lang="en-US" sz="2600" dirty="0" smtClean="0">
              <a:latin typeface="Times New Roman" pitchFamily="18" charset="0"/>
              <a:cs typeface="Times New Roman" pitchFamily="18" charset="0"/>
            </a:endParaRPr>
          </a:p>
          <a:p>
            <a:pPr lvl="3"/>
            <a:r>
              <a:rPr lang="en-US" sz="2600" dirty="0" smtClean="0">
                <a:latin typeface="Times New Roman" pitchFamily="18" charset="0"/>
                <a:cs typeface="Times New Roman" pitchFamily="18" charset="0"/>
              </a:rPr>
              <a:t>have </a:t>
            </a:r>
            <a:r>
              <a:rPr lang="en-US" sz="2600" dirty="0">
                <a:latin typeface="Times New Roman" pitchFamily="18" charset="0"/>
                <a:cs typeface="Times New Roman" pitchFamily="18" charset="0"/>
              </a:rPr>
              <a:t>shallow roots and </a:t>
            </a:r>
            <a:endParaRPr lang="en-US" sz="2600" dirty="0" smtClean="0">
              <a:latin typeface="Times New Roman" pitchFamily="18" charset="0"/>
              <a:cs typeface="Times New Roman" pitchFamily="18" charset="0"/>
            </a:endParaRPr>
          </a:p>
          <a:p>
            <a:pPr lvl="3"/>
            <a:r>
              <a:rPr lang="en-US" sz="2600" dirty="0" smtClean="0">
                <a:latin typeface="Times New Roman" pitchFamily="18" charset="0"/>
                <a:cs typeface="Times New Roman" pitchFamily="18" charset="0"/>
              </a:rPr>
              <a:t>do </a:t>
            </a:r>
            <a:r>
              <a:rPr lang="en-US" sz="2600" dirty="0">
                <a:latin typeface="Times New Roman" pitchFamily="18" charset="0"/>
                <a:cs typeface="Times New Roman" pitchFamily="18" charset="0"/>
              </a:rPr>
              <a:t>not have enough foliage to adequately shade the ground. </a:t>
            </a:r>
          </a:p>
          <a:p>
            <a:pPr marL="0" indent="0">
              <a:buNone/>
            </a:pPr>
            <a:endParaRPr lang="en-US" sz="2500" b="1" dirty="0" smtClean="0">
              <a:latin typeface="Times New Roman" pitchFamily="18" charset="0"/>
              <a:cs typeface="Times New Roman" pitchFamily="18" charset="0"/>
            </a:endParaRPr>
          </a:p>
          <a:p>
            <a:pPr marL="0" lvl="0"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089444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7239000"/>
          </a:xfrm>
        </p:spPr>
        <p:txBody>
          <a:bodyPr>
            <a:noAutofit/>
          </a:bodyPr>
          <a:lstStyle/>
          <a:p>
            <a:r>
              <a:rPr lang="en-US" sz="3600" b="1" dirty="0" smtClean="0">
                <a:latin typeface="Times New Roman" pitchFamily="18" charset="0"/>
                <a:cs typeface="Times New Roman" pitchFamily="18" charset="0"/>
              </a:rPr>
              <a:t>Cultivars</a:t>
            </a:r>
            <a:r>
              <a:rPr lang="en-US" sz="3600" dirty="0">
                <a:latin typeface="Times New Roman" pitchFamily="18" charset="0"/>
                <a:cs typeface="Times New Roman" pitchFamily="18" charset="0"/>
              </a:rPr>
              <a:t>: </a:t>
            </a:r>
            <a:endParaRPr lang="en-US" sz="3600" dirty="0" smtClean="0">
              <a:latin typeface="Times New Roman" pitchFamily="18" charset="0"/>
              <a:cs typeface="Times New Roman" pitchFamily="18" charset="0"/>
            </a:endParaRPr>
          </a:p>
          <a:p>
            <a:pPr lvl="1">
              <a:lnSpc>
                <a:spcPct val="150000"/>
              </a:lnSpc>
            </a:pPr>
            <a:r>
              <a:rPr lang="en-US" dirty="0">
                <a:latin typeface="Times New Roman" pitchFamily="18" charset="0"/>
                <a:cs typeface="Times New Roman" pitchFamily="18" charset="0"/>
              </a:rPr>
              <a:t>Tomato cultivars range widely </a:t>
            </a:r>
            <a:endParaRPr lang="en-US" dirty="0" smtClean="0">
              <a:latin typeface="Times New Roman" pitchFamily="18" charset="0"/>
              <a:cs typeface="Times New Roman" pitchFamily="18" charset="0"/>
            </a:endParaRPr>
          </a:p>
          <a:p>
            <a:pPr lvl="3">
              <a:lnSpc>
                <a:spcPct val="150000"/>
              </a:lnSpc>
            </a:pP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fruit shape, size, color, </a:t>
            </a:r>
            <a:r>
              <a:rPr lang="en-US" sz="2800" dirty="0" smtClean="0">
                <a:latin typeface="Times New Roman" pitchFamily="18" charset="0"/>
                <a:cs typeface="Times New Roman" pitchFamily="18" charset="0"/>
              </a:rPr>
              <a:t>and</a:t>
            </a:r>
          </a:p>
          <a:p>
            <a:pPr lvl="3">
              <a:lnSpc>
                <a:spcPct val="150000"/>
              </a:lnSpc>
            </a:pPr>
            <a:r>
              <a:rPr lang="en-US" sz="2800" dirty="0" smtClean="0">
                <a:latin typeface="Times New Roman" pitchFamily="18" charset="0"/>
                <a:cs typeface="Times New Roman" pitchFamily="18" charset="0"/>
              </a:rPr>
              <a:t>plant </a:t>
            </a:r>
            <a:r>
              <a:rPr lang="en-US" sz="2800" dirty="0">
                <a:latin typeface="Times New Roman" pitchFamily="18" charset="0"/>
                <a:cs typeface="Times New Roman" pitchFamily="18" charset="0"/>
              </a:rPr>
              <a:t>type, </a:t>
            </a:r>
            <a:r>
              <a:rPr lang="en-US" sz="2800" dirty="0" smtClean="0">
                <a:latin typeface="Times New Roman" pitchFamily="18" charset="0"/>
                <a:cs typeface="Times New Roman" pitchFamily="18" charset="0"/>
              </a:rPr>
              <a:t>disease resistance, </a:t>
            </a:r>
          </a:p>
          <a:p>
            <a:pPr lvl="3">
              <a:lnSpc>
                <a:spcPct val="150000"/>
              </a:lnSpc>
            </a:pPr>
            <a:r>
              <a:rPr lang="en-US" sz="2800" dirty="0" smtClean="0">
                <a:latin typeface="Times New Roman" pitchFamily="18" charset="0"/>
                <a:cs typeface="Times New Roman" pitchFamily="18" charset="0"/>
              </a:rPr>
              <a:t>processing characteristics ripening </a:t>
            </a:r>
            <a:r>
              <a:rPr lang="en-US" sz="2800" dirty="0">
                <a:latin typeface="Times New Roman" pitchFamily="18" charset="0"/>
                <a:cs typeface="Times New Roman" pitchFamily="18" charset="0"/>
              </a:rPr>
              <a:t>time</a:t>
            </a:r>
            <a:r>
              <a:rPr lang="en-US" sz="2800" dirty="0" smtClean="0">
                <a:latin typeface="Times New Roman" pitchFamily="18" charset="0"/>
                <a:cs typeface="Times New Roman" pitchFamily="18" charset="0"/>
              </a:rPr>
              <a:t>, </a:t>
            </a:r>
          </a:p>
          <a:p>
            <a:pPr lvl="3">
              <a:lnSpc>
                <a:spcPct val="150000"/>
              </a:lnSpc>
            </a:pPr>
            <a:r>
              <a:rPr lang="en-US" sz="2800" dirty="0" smtClean="0">
                <a:latin typeface="Times New Roman" pitchFamily="18" charset="0"/>
                <a:cs typeface="Times New Roman" pitchFamily="18" charset="0"/>
              </a:rPr>
              <a:t>flesh </a:t>
            </a:r>
            <a:r>
              <a:rPr lang="en-US" sz="2800" dirty="0">
                <a:latin typeface="Times New Roman" pitchFamily="18" charset="0"/>
                <a:cs typeface="Times New Roman" pitchFamily="18" charset="0"/>
              </a:rPr>
              <a:t>thickness, </a:t>
            </a:r>
            <a:endParaRPr lang="en-US" sz="2800" dirty="0" smtClean="0">
              <a:latin typeface="Times New Roman" pitchFamily="18" charset="0"/>
              <a:cs typeface="Times New Roman" pitchFamily="18" charset="0"/>
            </a:endParaRPr>
          </a:p>
          <a:p>
            <a:pPr lvl="3">
              <a:lnSpc>
                <a:spcPct val="150000"/>
              </a:lnSpc>
            </a:pPr>
            <a:r>
              <a:rPr lang="en-US" sz="2800" dirty="0" smtClean="0">
                <a:latin typeface="Times New Roman" pitchFamily="18" charset="0"/>
                <a:cs typeface="Times New Roman" pitchFamily="18" charset="0"/>
              </a:rPr>
              <a:t>number </a:t>
            </a:r>
            <a:r>
              <a:rPr lang="en-US" sz="2800" dirty="0">
                <a:latin typeface="Times New Roman" pitchFamily="18" charset="0"/>
                <a:cs typeface="Times New Roman" pitchFamily="18" charset="0"/>
              </a:rPr>
              <a:t>of </a:t>
            </a:r>
            <a:r>
              <a:rPr lang="en-US" sz="2800" dirty="0" smtClean="0">
                <a:latin typeface="Times New Roman" pitchFamily="18" charset="0"/>
                <a:cs typeface="Times New Roman" pitchFamily="18" charset="0"/>
              </a:rPr>
              <a:t>locales, </a:t>
            </a:r>
          </a:p>
          <a:p>
            <a:pPr lvl="3"/>
            <a:r>
              <a:rPr lang="en-US" sz="2800" dirty="0" smtClean="0">
                <a:latin typeface="Times New Roman" pitchFamily="18" charset="0"/>
                <a:cs typeface="Times New Roman" pitchFamily="18" charset="0"/>
              </a:rPr>
              <a:t>fruit </a:t>
            </a:r>
            <a:r>
              <a:rPr lang="en-US" sz="2800" dirty="0">
                <a:latin typeface="Times New Roman" pitchFamily="18" charset="0"/>
                <a:cs typeface="Times New Roman" pitchFamily="18" charset="0"/>
              </a:rPr>
              <a:t>quality (TSS%, pH, </a:t>
            </a:r>
            <a:r>
              <a:rPr lang="en-US" sz="2800" dirty="0" smtClean="0">
                <a:latin typeface="Times New Roman" pitchFamily="18" charset="0"/>
                <a:cs typeface="Times New Roman" pitchFamily="18" charset="0"/>
              </a:rPr>
              <a:t>acidity, juice </a:t>
            </a:r>
            <a:r>
              <a:rPr lang="en-US" sz="2800" dirty="0">
                <a:latin typeface="Times New Roman" pitchFamily="18" charset="0"/>
                <a:cs typeface="Times New Roman" pitchFamily="18" charset="0"/>
              </a:rPr>
              <a:t>volume, flavor, nutritive </a:t>
            </a:r>
            <a:r>
              <a:rPr lang="en-US" sz="2800" dirty="0" smtClean="0">
                <a:latin typeface="Times New Roman" pitchFamily="18" charset="0"/>
                <a:cs typeface="Times New Roman" pitchFamily="18" charset="0"/>
              </a:rPr>
              <a:t>values </a:t>
            </a:r>
            <a:r>
              <a:rPr lang="en-US" sz="2800" dirty="0" err="1" smtClean="0">
                <a:latin typeface="Times New Roman" pitchFamily="18" charset="0"/>
                <a:cs typeface="Times New Roman" pitchFamily="18" charset="0"/>
              </a:rPr>
              <a:t>etc</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914400" lvl="2" indent="0">
              <a:buNone/>
            </a:pPr>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26141246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477000"/>
          </a:xfrm>
        </p:spPr>
        <p:txBody>
          <a:bodyPr/>
          <a:lstStyle/>
          <a:p>
            <a:pPr marL="0" indent="0">
              <a:buNone/>
            </a:pPr>
            <a:r>
              <a:rPr lang="en-US" b="1" dirty="0">
                <a:latin typeface="Times New Roman" pitchFamily="18" charset="0"/>
                <a:cs typeface="Times New Roman" pitchFamily="18" charset="0"/>
              </a:rPr>
              <a:t>Field management practices </a:t>
            </a:r>
            <a:endParaRPr lang="en-US" dirty="0">
              <a:latin typeface="Times New Roman" pitchFamily="18" charset="0"/>
              <a:cs typeface="Times New Roman" pitchFamily="18" charset="0"/>
            </a:endParaRPr>
          </a:p>
          <a:p>
            <a:pPr lvl="0"/>
            <a:r>
              <a:rPr lang="en-US" sz="2600" dirty="0">
                <a:latin typeface="Times New Roman" pitchFamily="18" charset="0"/>
                <a:cs typeface="Times New Roman" pitchFamily="18" charset="0"/>
              </a:rPr>
              <a:t>Transplanting's are planted in well prepared land at the beginning of rainy season</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Mulching </a:t>
            </a:r>
            <a:r>
              <a:rPr lang="en-US" sz="2600" dirty="0">
                <a:latin typeface="Times New Roman" pitchFamily="18" charset="0"/>
                <a:cs typeface="Times New Roman" pitchFamily="18" charset="0"/>
              </a:rPr>
              <a:t>with dry grass and irrigation immediately after transplanting is recommended. </a:t>
            </a:r>
          </a:p>
          <a:p>
            <a:pPr marL="0" indent="0">
              <a:buNone/>
            </a:pPr>
            <a:endParaRPr lang="en-US" sz="2500" b="1" dirty="0" smtClean="0">
              <a:latin typeface="Times New Roman" pitchFamily="18" charset="0"/>
              <a:cs typeface="Times New Roman" pitchFamily="18" charset="0"/>
            </a:endParaRPr>
          </a:p>
          <a:p>
            <a:pPr marL="0" lvl="0"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0242776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7086600"/>
          </a:xfrm>
        </p:spPr>
        <p:txBody>
          <a:bodyPr>
            <a:normAutofit/>
          </a:bodyPr>
          <a:lstStyle/>
          <a:p>
            <a:pPr lvl="0"/>
            <a:r>
              <a:rPr lang="en-US" sz="2800" b="1" dirty="0" smtClean="0">
                <a:latin typeface="Times New Roman" pitchFamily="18" charset="0"/>
                <a:cs typeface="Times New Roman" pitchFamily="18" charset="0"/>
              </a:rPr>
              <a:t>Plant </a:t>
            </a:r>
            <a:r>
              <a:rPr lang="en-US" sz="2800" b="1" dirty="0">
                <a:latin typeface="Times New Roman" pitchFamily="18" charset="0"/>
                <a:cs typeface="Times New Roman" pitchFamily="18" charset="0"/>
              </a:rPr>
              <a:t>spacing: </a:t>
            </a:r>
            <a:endParaRPr lang="en-US" sz="2800" b="1"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Generally </a:t>
            </a:r>
            <a:r>
              <a:rPr lang="en-US" sz="2500" dirty="0">
                <a:latin typeface="Times New Roman" pitchFamily="18" charset="0"/>
                <a:cs typeface="Times New Roman" pitchFamily="18" charset="0"/>
              </a:rPr>
              <a:t>the recommended planting system for hand cultivation at </a:t>
            </a:r>
            <a:r>
              <a:rPr lang="en-US" sz="2500" dirty="0" err="1">
                <a:latin typeface="Times New Roman" pitchFamily="18" charset="0"/>
                <a:cs typeface="Times New Roman" pitchFamily="18" charset="0"/>
              </a:rPr>
              <a:t>Malkassa</a:t>
            </a:r>
            <a:r>
              <a:rPr lang="en-US" sz="2500" dirty="0">
                <a:latin typeface="Times New Roman" pitchFamily="18" charset="0"/>
                <a:cs typeface="Times New Roman" pitchFamily="18" charset="0"/>
              </a:rPr>
              <a:t>, during transplanting were flat top ridges with furrows 40 cm, on the flat ridges of 20 cm a part </a:t>
            </a:r>
            <a:r>
              <a:rPr lang="en-US" sz="2500" dirty="0" smtClean="0">
                <a:latin typeface="Times New Roman" pitchFamily="18" charset="0"/>
                <a:cs typeface="Times New Roman" pitchFamily="18" charset="0"/>
              </a:rPr>
              <a:t>b/n </a:t>
            </a:r>
            <a:r>
              <a:rPr lang="en-US" sz="2500" dirty="0">
                <a:latin typeface="Times New Roman" pitchFamily="18" charset="0"/>
                <a:cs typeface="Times New Roman" pitchFamily="18" charset="0"/>
              </a:rPr>
              <a:t>rows and 10 cm spacing within the </a:t>
            </a:r>
            <a:r>
              <a:rPr lang="en-US" sz="2500" dirty="0" smtClean="0">
                <a:latin typeface="Times New Roman" pitchFamily="18" charset="0"/>
                <a:cs typeface="Times New Roman" pitchFamily="18" charset="0"/>
              </a:rPr>
              <a:t>row (40 </a:t>
            </a:r>
            <a:r>
              <a:rPr lang="en-US" sz="2500" dirty="0">
                <a:latin typeface="Times New Roman" pitchFamily="18" charset="0"/>
                <a:cs typeface="Times New Roman" pitchFamily="18" charset="0"/>
              </a:rPr>
              <a:t>x 20x </a:t>
            </a:r>
            <a:r>
              <a:rPr lang="en-US" sz="2500" dirty="0" smtClean="0">
                <a:latin typeface="Times New Roman" pitchFamily="18" charset="0"/>
                <a:cs typeface="Times New Roman" pitchFamily="18" charset="0"/>
              </a:rPr>
              <a:t>10cm, </a:t>
            </a:r>
            <a:r>
              <a:rPr lang="en-US" sz="2500" dirty="0">
                <a:latin typeface="Times New Roman" pitchFamily="18" charset="0"/>
                <a:cs typeface="Times New Roman" pitchFamily="18" charset="0"/>
              </a:rPr>
              <a:t>two </a:t>
            </a:r>
            <a:r>
              <a:rPr lang="en-US" sz="2500" dirty="0" smtClean="0">
                <a:latin typeface="Times New Roman" pitchFamily="18" charset="0"/>
                <a:cs typeface="Times New Roman" pitchFamily="18" charset="0"/>
              </a:rPr>
              <a:t>rows/bed). A </a:t>
            </a:r>
            <a:r>
              <a:rPr lang="en-US" sz="2500" dirty="0">
                <a:latin typeface="Times New Roman" pitchFamily="18" charset="0"/>
                <a:cs typeface="Times New Roman" pitchFamily="18" charset="0"/>
              </a:rPr>
              <a:t>distance of at least 1000 m should isolate crops for seed production </a:t>
            </a:r>
            <a:r>
              <a:rPr lang="en-US" sz="2500" dirty="0" smtClean="0">
                <a:latin typeface="Times New Roman" pitchFamily="18" charset="0"/>
                <a:cs typeface="Times New Roman" pitchFamily="18" charset="0"/>
              </a:rPr>
              <a:t>due to it is largely cross-pollinated</a:t>
            </a:r>
            <a:r>
              <a:rPr lang="en-US" sz="25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plant. </a:t>
            </a:r>
          </a:p>
          <a:p>
            <a:pPr marL="0" indent="0">
              <a:buNone/>
            </a:pPr>
            <a:endParaRPr lang="en-US" sz="2500" dirty="0" smtClean="0">
              <a:latin typeface="Times New Roman" pitchFamily="18" charset="0"/>
              <a:cs typeface="Times New Roman" pitchFamily="18" charset="0"/>
            </a:endParaRPr>
          </a:p>
          <a:p>
            <a:pPr lvl="1"/>
            <a:endParaRPr lang="en-US" sz="2500" dirty="0">
              <a:latin typeface="Times New Roman" pitchFamily="18" charset="0"/>
              <a:cs typeface="Times New Roman" pitchFamily="18" charset="0"/>
            </a:endParaRPr>
          </a:p>
          <a:p>
            <a:pPr lvl="0"/>
            <a:endParaRPr lang="en-US" dirty="0"/>
          </a:p>
          <a:p>
            <a:endParaRPr lang="en-US" dirty="0"/>
          </a:p>
        </p:txBody>
      </p:sp>
      <p:pic>
        <p:nvPicPr>
          <p:cNvPr id="4" name="Picture 4" descr="P249"/>
          <p:cNvPicPr>
            <a:picLocks noChangeAspect="1" noChangeArrowheads="1"/>
          </p:cNvPicPr>
          <p:nvPr/>
        </p:nvPicPr>
        <p:blipFill>
          <a:blip r:embed="rId2"/>
          <a:srcRect/>
          <a:stretch>
            <a:fillRect/>
          </a:stretch>
        </p:blipFill>
        <p:spPr>
          <a:xfrm rot="168915">
            <a:off x="2291142" y="3262616"/>
            <a:ext cx="6487169" cy="3471656"/>
          </a:xfrm>
          <a:prstGeom prst="rect">
            <a:avLst/>
          </a:prstGeom>
          <a:effectLst>
            <a:softEdge rad="112500"/>
          </a:effectLst>
        </p:spPr>
      </p:pic>
    </p:spTree>
    <p:extLst>
      <p:ext uri="{BB962C8B-B14F-4D97-AF65-F5344CB8AC3E}">
        <p14:creationId xmlns:p14="http://schemas.microsoft.com/office/powerpoint/2010/main" xmlns="" val="38607074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781800"/>
          </a:xfrm>
        </p:spPr>
        <p:txBody>
          <a:bodyPr>
            <a:normAutofit/>
          </a:bodyPr>
          <a:lstStyle/>
          <a:p>
            <a:r>
              <a:rPr lang="en-US" sz="2800" b="1" dirty="0" smtClean="0">
                <a:latin typeface="Times New Roman" pitchFamily="18" charset="0"/>
                <a:cs typeface="Times New Roman" pitchFamily="18" charset="0"/>
              </a:rPr>
              <a:t> Fertilizer: </a:t>
            </a:r>
          </a:p>
          <a:p>
            <a:pPr lvl="1"/>
            <a:r>
              <a:rPr lang="en-US" sz="2600" dirty="0" smtClean="0">
                <a:latin typeface="Times New Roman" pitchFamily="18" charset="0"/>
                <a:cs typeface="Times New Roman" pitchFamily="18" charset="0"/>
              </a:rPr>
              <a:t>100 kg/ha DAP &amp; 150 Kg urea applied (50% of urea applied at time of transplanting &amp; the other 50% at one &amp; a half month after transplanting). </a:t>
            </a:r>
            <a:r>
              <a:rPr lang="en-US" sz="2600" b="1" dirty="0" smtClean="0">
                <a:latin typeface="Times New Roman" pitchFamily="18" charset="0"/>
                <a:cs typeface="Times New Roman" pitchFamily="18" charset="0"/>
              </a:rPr>
              <a:t>High N delays </a:t>
            </a:r>
            <a:r>
              <a:rPr lang="en-US" sz="2600" b="1" dirty="0" err="1" smtClean="0">
                <a:latin typeface="Times New Roman" pitchFamily="18" charset="0"/>
                <a:cs typeface="Times New Roman" pitchFamily="18" charset="0"/>
              </a:rPr>
              <a:t>bulbing</a:t>
            </a:r>
            <a:endParaRPr lang="en-US" sz="2600" b="1" dirty="0" smtClean="0">
              <a:latin typeface="Times New Roman" pitchFamily="18" charset="0"/>
              <a:cs typeface="Times New Roman" pitchFamily="18" charset="0"/>
            </a:endParaRPr>
          </a:p>
          <a:p>
            <a:endParaRPr lang="en-US" sz="25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Irrigation</a:t>
            </a:r>
            <a:r>
              <a:rPr lang="en-US" sz="2800" dirty="0">
                <a:latin typeface="Times New Roman" pitchFamily="18" charset="0"/>
                <a:cs typeface="Times New Roman" pitchFamily="18" charset="0"/>
              </a:rPr>
              <a:t>:  </a:t>
            </a:r>
          </a:p>
          <a:p>
            <a:pPr lvl="1"/>
            <a:r>
              <a:rPr lang="en-US" sz="2500" dirty="0">
                <a:latin typeface="Times New Roman" pitchFamily="18" charset="0"/>
                <a:cs typeface="Times New Roman" pitchFamily="18" charset="0"/>
              </a:rPr>
              <a:t>Applied every 4-5 days b/c of shallow rooted plant for the first 4 weeks and </a:t>
            </a:r>
            <a:r>
              <a:rPr lang="en-US" sz="2500" dirty="0" smtClean="0">
                <a:latin typeface="Times New Roman" pitchFamily="18" charset="0"/>
                <a:cs typeface="Times New Roman" pitchFamily="18" charset="0"/>
              </a:rPr>
              <a:t>every 7 </a:t>
            </a:r>
            <a:r>
              <a:rPr lang="en-US" sz="2500" dirty="0">
                <a:latin typeface="Times New Roman" pitchFamily="18" charset="0"/>
                <a:cs typeface="Times New Roman" pitchFamily="18" charset="0"/>
              </a:rPr>
              <a:t>days then </a:t>
            </a:r>
            <a:r>
              <a:rPr lang="en-US" sz="2500" dirty="0" smtClean="0">
                <a:latin typeface="Times New Roman" pitchFamily="18" charset="0"/>
                <a:cs typeface="Times New Roman" pitchFamily="18" charset="0"/>
              </a:rPr>
              <a:t>after.</a:t>
            </a:r>
          </a:p>
          <a:p>
            <a:pPr lvl="1"/>
            <a:r>
              <a:rPr lang="en-US" sz="2500" dirty="0" smtClean="0">
                <a:latin typeface="Times New Roman" pitchFamily="18" charset="0"/>
                <a:cs typeface="Times New Roman" pitchFamily="18" charset="0"/>
              </a:rPr>
              <a:t>Irrigation </a:t>
            </a:r>
            <a:r>
              <a:rPr lang="en-US" sz="2500" dirty="0">
                <a:latin typeface="Times New Roman" pitchFamily="18" charset="0"/>
                <a:cs typeface="Times New Roman" pitchFamily="18" charset="0"/>
              </a:rPr>
              <a:t>should be stopped before the bulbs have reached their full size to promote the ripening process. </a:t>
            </a:r>
            <a:endParaRPr lang="en-US" sz="2500" dirty="0" smtClean="0">
              <a:latin typeface="Times New Roman" pitchFamily="18" charset="0"/>
              <a:cs typeface="Times New Roman" pitchFamily="18" charset="0"/>
            </a:endParaRPr>
          </a:p>
          <a:p>
            <a:pPr lvl="1"/>
            <a:r>
              <a:rPr lang="en-US" sz="2500" dirty="0" smtClean="0">
                <a:latin typeface="Times New Roman" pitchFamily="18" charset="0"/>
                <a:cs typeface="Times New Roman" pitchFamily="18" charset="0"/>
              </a:rPr>
              <a:t>If </a:t>
            </a:r>
            <a:r>
              <a:rPr lang="en-US" sz="2500" dirty="0">
                <a:latin typeface="Times New Roman" pitchFamily="18" charset="0"/>
                <a:cs typeface="Times New Roman" pitchFamily="18" charset="0"/>
              </a:rPr>
              <a:t>irrigation is continued too long, the proportion of thick-necked and split bulbs is likely to be higher and the keeping quality of the crop may be impaired. </a:t>
            </a:r>
            <a:endParaRPr lang="en-US" sz="2500" dirty="0" smtClean="0">
              <a:latin typeface="Times New Roman" pitchFamily="18" charset="0"/>
              <a:cs typeface="Times New Roman" pitchFamily="18" charset="0"/>
            </a:endParaRPr>
          </a:p>
          <a:p>
            <a:pPr lvl="2"/>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long dry period is required for bulb ripening after the leaves have withered.</a:t>
            </a:r>
          </a:p>
          <a:p>
            <a:pPr lvl="0"/>
            <a:endParaRPr lang="en-US" sz="2500" dirty="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pPr marL="0" indent="0">
              <a:buNone/>
            </a:pPr>
            <a:endParaRPr lang="en-US" b="1" dirty="0"/>
          </a:p>
          <a:p>
            <a:endParaRPr lang="en-US" dirty="0"/>
          </a:p>
        </p:txBody>
      </p:sp>
    </p:spTree>
    <p:extLst>
      <p:ext uri="{BB962C8B-B14F-4D97-AF65-F5344CB8AC3E}">
        <p14:creationId xmlns:p14="http://schemas.microsoft.com/office/powerpoint/2010/main" xmlns="" val="12233883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781800"/>
          </a:xfrm>
        </p:spPr>
        <p:txBody>
          <a:bodyPr>
            <a:normAutofit/>
          </a:bodyPr>
          <a:lstStyle/>
          <a:p>
            <a:r>
              <a:rPr lang="en-US" sz="2800" b="1" dirty="0">
                <a:latin typeface="Times New Roman" pitchFamily="18" charset="0"/>
                <a:cs typeface="Times New Roman" pitchFamily="18" charset="0"/>
              </a:rPr>
              <a:t>Weed control</a:t>
            </a:r>
            <a:r>
              <a:rPr lang="en-US" sz="2800" dirty="0">
                <a:latin typeface="Times New Roman" pitchFamily="18" charset="0"/>
                <a:cs typeface="Times New Roman" pitchFamily="18" charset="0"/>
              </a:rPr>
              <a:t>- </a:t>
            </a:r>
            <a:r>
              <a:rPr lang="en-US" sz="2500" dirty="0" smtClean="0">
                <a:latin typeface="Times New Roman" pitchFamily="18" charset="0"/>
                <a:cs typeface="Times New Roman" pitchFamily="18" charset="0"/>
              </a:rPr>
              <a:t>Onions </a:t>
            </a:r>
            <a:r>
              <a:rPr lang="en-US" sz="2500" dirty="0">
                <a:latin typeface="Times New Roman" pitchFamily="18" charset="0"/>
                <a:cs typeface="Times New Roman" pitchFamily="18" charset="0"/>
              </a:rPr>
              <a:t>are very poor competitors of weeds. Thus, weeds have to be removed on time. Onion is very sensitive especially in the first 6 weeks </a:t>
            </a:r>
            <a:r>
              <a:rPr lang="en-US" sz="2500" dirty="0" smtClean="0">
                <a:latin typeface="Times New Roman" pitchFamily="18" charset="0"/>
                <a:cs typeface="Times New Roman" pitchFamily="18" charset="0"/>
              </a:rPr>
              <a:t>b/n </a:t>
            </a:r>
            <a:r>
              <a:rPr lang="en-US" sz="2500" dirty="0">
                <a:latin typeface="Times New Roman" pitchFamily="18" charset="0"/>
                <a:cs typeface="Times New Roman" pitchFamily="18" charset="0"/>
              </a:rPr>
              <a:t>26-60 days after transplanting. Control could be by proper field selection, cultivation </a:t>
            </a:r>
            <a:r>
              <a:rPr lang="en-US" sz="2500" dirty="0" smtClean="0">
                <a:latin typeface="Times New Roman" pitchFamily="18" charset="0"/>
                <a:cs typeface="Times New Roman" pitchFamily="18" charset="0"/>
              </a:rPr>
              <a:t>&amp; </a:t>
            </a:r>
            <a:r>
              <a:rPr lang="en-US" sz="2500" dirty="0">
                <a:latin typeface="Times New Roman" pitchFamily="18" charset="0"/>
                <a:cs typeface="Times New Roman" pitchFamily="18" charset="0"/>
              </a:rPr>
              <a:t>chemical application. Timely shallow cultivation is used to destroy weeds</a:t>
            </a:r>
          </a:p>
          <a:p>
            <a:endParaRPr lang="en-US" sz="25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Disease </a:t>
            </a:r>
            <a:r>
              <a:rPr lang="en-US" sz="2800" b="1" dirty="0">
                <a:latin typeface="Times New Roman" pitchFamily="18" charset="0"/>
                <a:cs typeface="Times New Roman" pitchFamily="18" charset="0"/>
              </a:rPr>
              <a:t>and insect pest </a:t>
            </a:r>
            <a:r>
              <a:rPr lang="en-US" sz="2500" dirty="0" smtClean="0">
                <a:latin typeface="Times New Roman" pitchFamily="18" charset="0"/>
                <a:cs typeface="Times New Roman" pitchFamily="18" charset="0"/>
              </a:rPr>
              <a:t>affecting onion crop includes: </a:t>
            </a:r>
            <a:endParaRPr lang="en-US" sz="2500" dirty="0">
              <a:latin typeface="Times New Roman" pitchFamily="18" charset="0"/>
              <a:cs typeface="Times New Roman" pitchFamily="18" charset="0"/>
            </a:endParaRPr>
          </a:p>
          <a:p>
            <a:pPr marL="857250" lvl="1" indent="-457200"/>
            <a:r>
              <a:rPr lang="en-US" sz="2500" dirty="0" smtClean="0">
                <a:latin typeface="Times New Roman" pitchFamily="18" charset="0"/>
                <a:cs typeface="Times New Roman" pitchFamily="18" charset="0"/>
              </a:rPr>
              <a:t>Purple </a:t>
            </a:r>
            <a:r>
              <a:rPr lang="en-US" sz="2500" dirty="0">
                <a:latin typeface="Times New Roman" pitchFamily="18" charset="0"/>
                <a:cs typeface="Times New Roman" pitchFamily="18" charset="0"/>
              </a:rPr>
              <a:t>Blotch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Alternaria</a:t>
            </a:r>
            <a:r>
              <a:rPr lang="en-US" sz="2500" i="1" dirty="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porri</a:t>
            </a:r>
            <a:r>
              <a:rPr lang="en-US" sz="2500" i="1" dirty="0" smtClean="0">
                <a:latin typeface="Times New Roman" pitchFamily="18" charset="0"/>
                <a:cs typeface="Times New Roman" pitchFamily="18" charset="0"/>
              </a:rPr>
              <a:t>)</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Fusarium</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Basal </a:t>
            </a:r>
            <a:r>
              <a:rPr lang="en-US" sz="2500" dirty="0" smtClean="0">
                <a:latin typeface="Times New Roman" pitchFamily="18" charset="0"/>
                <a:cs typeface="Times New Roman" pitchFamily="18" charset="0"/>
              </a:rPr>
              <a:t>Rot, Downy </a:t>
            </a:r>
            <a:r>
              <a:rPr lang="en-US" sz="2500" dirty="0">
                <a:latin typeface="Times New Roman" pitchFamily="18" charset="0"/>
                <a:cs typeface="Times New Roman" pitchFamily="18" charset="0"/>
              </a:rPr>
              <a:t>Mildew</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Peronospora</a:t>
            </a:r>
            <a:r>
              <a:rPr lang="en-US" sz="2500" i="1" dirty="0">
                <a:latin typeface="Times New Roman" pitchFamily="18" charset="0"/>
                <a:cs typeface="Times New Roman" pitchFamily="18" charset="0"/>
              </a:rPr>
              <a:t> </a:t>
            </a:r>
            <a:r>
              <a:rPr lang="en-US" sz="2500" i="1" dirty="0" smtClean="0">
                <a:latin typeface="Times New Roman" pitchFamily="18" charset="0"/>
                <a:cs typeface="Times New Roman" pitchFamily="18" charset="0"/>
              </a:rPr>
              <a:t>destructor)</a:t>
            </a:r>
            <a:r>
              <a:rPr lang="en-US" sz="2500" i="1" dirty="0">
                <a:latin typeface="Times New Roman" pitchFamily="18" charset="0"/>
                <a:cs typeface="Times New Roman" pitchFamily="18" charset="0"/>
              </a:rPr>
              <a:t> </a:t>
            </a:r>
            <a:r>
              <a:rPr lang="en-US" sz="2500" i="1" dirty="0" smtClean="0">
                <a:latin typeface="Times New Roman" pitchFamily="18" charset="0"/>
                <a:cs typeface="Times New Roman" pitchFamily="18" charset="0"/>
              </a:rPr>
              <a:t>and </a:t>
            </a:r>
            <a:r>
              <a:rPr lang="en-US" sz="2500" dirty="0" smtClean="0">
                <a:latin typeface="Times New Roman" pitchFamily="18" charset="0"/>
                <a:cs typeface="Times New Roman" pitchFamily="18" charset="0"/>
              </a:rPr>
              <a:t>Bacterial </a:t>
            </a:r>
            <a:r>
              <a:rPr lang="en-US" sz="2500" dirty="0">
                <a:latin typeface="Times New Roman" pitchFamily="18" charset="0"/>
                <a:cs typeface="Times New Roman" pitchFamily="18" charset="0"/>
              </a:rPr>
              <a:t>Soft </a:t>
            </a:r>
            <a:r>
              <a:rPr lang="en-US" sz="2500" dirty="0" smtClean="0">
                <a:latin typeface="Times New Roman" pitchFamily="18" charset="0"/>
                <a:cs typeface="Times New Roman" pitchFamily="18" charset="0"/>
              </a:rPr>
              <a:t>Rot and Insect pest like </a:t>
            </a:r>
            <a:r>
              <a:rPr lang="en-US" sz="2500" dirty="0" err="1" smtClean="0">
                <a:latin typeface="Times New Roman" pitchFamily="18" charset="0"/>
                <a:cs typeface="Times New Roman" pitchFamily="18" charset="0"/>
              </a:rPr>
              <a:t>Thrips</a:t>
            </a:r>
            <a:r>
              <a:rPr lang="en-US" sz="2500" dirty="0" smtClean="0">
                <a:latin typeface="Times New Roman" pitchFamily="18" charset="0"/>
                <a:cs typeface="Times New Roman" pitchFamily="18" charset="0"/>
              </a:rPr>
              <a:t> </a:t>
            </a:r>
            <a:r>
              <a:rPr lang="en-US" sz="2500" dirty="0">
                <a:latin typeface="Times New Roman" pitchFamily="18" charset="0"/>
                <a:cs typeface="Times New Roman" pitchFamily="18" charset="0"/>
              </a:rPr>
              <a:t>(</a:t>
            </a:r>
            <a:r>
              <a:rPr lang="en-US" sz="2500" i="1" dirty="0" err="1">
                <a:latin typeface="Times New Roman" pitchFamily="18" charset="0"/>
                <a:cs typeface="Times New Roman" pitchFamily="18" charset="0"/>
              </a:rPr>
              <a:t>Thrips</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tabaci</a:t>
            </a:r>
            <a:r>
              <a:rPr lang="en-US" sz="2500" dirty="0">
                <a:latin typeface="Times New Roman" pitchFamily="18" charset="0"/>
                <a:cs typeface="Times New Roman" pitchFamily="18" charset="0"/>
              </a:rPr>
              <a:t>) are </a:t>
            </a:r>
            <a:r>
              <a:rPr lang="en-US" sz="2500" dirty="0" smtClean="0">
                <a:latin typeface="Times New Roman" pitchFamily="18" charset="0"/>
                <a:cs typeface="Times New Roman" pitchFamily="18" charset="0"/>
              </a:rPr>
              <a:t>common. During </a:t>
            </a:r>
            <a:r>
              <a:rPr lang="en-US" sz="2500" dirty="0">
                <a:latin typeface="Times New Roman" pitchFamily="18" charset="0"/>
                <a:cs typeface="Times New Roman" pitchFamily="18" charset="0"/>
              </a:rPr>
              <a:t>rainy periods (high humidity) may suffer severely from downy mildew &amp; purple </a:t>
            </a:r>
            <a:r>
              <a:rPr lang="en-US" sz="2500" dirty="0" smtClean="0">
                <a:latin typeface="Times New Roman" pitchFamily="18" charset="0"/>
                <a:cs typeface="Times New Roman" pitchFamily="18" charset="0"/>
              </a:rPr>
              <a:t>blotch</a:t>
            </a:r>
          </a:p>
          <a:p>
            <a:pPr marL="857250" lvl="1" indent="-457200"/>
            <a:r>
              <a:rPr lang="en-US" sz="2500" dirty="0">
                <a:latin typeface="Times New Roman" pitchFamily="18" charset="0"/>
                <a:cs typeface="Times New Roman" pitchFamily="18" charset="0"/>
              </a:rPr>
              <a:t>Chemical and cultural management to control the diseases and insect pests affecting onion production. </a:t>
            </a:r>
          </a:p>
          <a:p>
            <a:pPr marL="400050" lvl="1" indent="0">
              <a:buNone/>
            </a:pPr>
            <a:endParaRPr lang="en-US" sz="2500" dirty="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168178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400800"/>
          </a:xfrm>
        </p:spPr>
        <p:txBody>
          <a:bodyPr>
            <a:normAutofit/>
          </a:bodyPr>
          <a:lstStyle/>
          <a:p>
            <a:pPr marL="0" lvl="0" indent="0">
              <a:buNone/>
            </a:pPr>
            <a:r>
              <a:rPr lang="en-US" b="1" dirty="0">
                <a:latin typeface="Times New Roman" pitchFamily="18" charset="0"/>
                <a:cs typeface="Times New Roman" pitchFamily="18" charset="0"/>
              </a:rPr>
              <a:t>Harvesting and post harvest handling </a:t>
            </a:r>
            <a:endParaRPr lang="en-US"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Harvest </a:t>
            </a:r>
            <a:r>
              <a:rPr lang="en-US" sz="3000" dirty="0">
                <a:latin typeface="Times New Roman" pitchFamily="18" charset="0"/>
                <a:cs typeface="Times New Roman" pitchFamily="18" charset="0"/>
              </a:rPr>
              <a:t>bulb onions when about </a:t>
            </a:r>
            <a:endParaRPr lang="en-US" sz="3000"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Three </a:t>
            </a:r>
            <a:r>
              <a:rPr lang="en-US" dirty="0">
                <a:latin typeface="Times New Roman" pitchFamily="18" charset="0"/>
                <a:cs typeface="Times New Roman" pitchFamily="18" charset="0"/>
              </a:rPr>
              <a:t>fourths of the tops have fallen </a:t>
            </a:r>
            <a:r>
              <a:rPr lang="en-US" sz="2600" dirty="0">
                <a:latin typeface="Times New Roman" pitchFamily="18" charset="0"/>
                <a:cs typeface="Times New Roman" pitchFamily="18" charset="0"/>
              </a:rPr>
              <a:t>(50-75% of the leaves fall down) </a:t>
            </a:r>
            <a:r>
              <a:rPr lang="en-US" sz="2600" dirty="0" smtClean="0">
                <a:latin typeface="Times New Roman" pitchFamily="18" charset="0"/>
                <a:cs typeface="Times New Roman" pitchFamily="18" charset="0"/>
              </a:rPr>
              <a:t>over before </a:t>
            </a:r>
            <a:r>
              <a:rPr lang="en-US" sz="2600" dirty="0">
                <a:latin typeface="Times New Roman" pitchFamily="18" charset="0"/>
                <a:cs typeface="Times New Roman" pitchFamily="18" charset="0"/>
              </a:rPr>
              <a:t>the leaves dry down completely</a:t>
            </a:r>
            <a:r>
              <a:rPr lang="en-US" sz="2600" dirty="0" smtClean="0">
                <a:latin typeface="Times New Roman" pitchFamily="18" charset="0"/>
                <a:cs typeface="Times New Roman" pitchFamily="18" charset="0"/>
              </a:rPr>
              <a:t>. </a:t>
            </a:r>
          </a:p>
          <a:p>
            <a:pPr lvl="2"/>
            <a:r>
              <a:rPr lang="en-US" sz="2600" dirty="0" smtClean="0">
                <a:latin typeface="Times New Roman" pitchFamily="18" charset="0"/>
                <a:cs typeface="Times New Roman" pitchFamily="18" charset="0"/>
              </a:rPr>
              <a:t>Bulbs </a:t>
            </a:r>
            <a:r>
              <a:rPr lang="en-US" sz="2600" dirty="0">
                <a:latin typeface="Times New Roman" pitchFamily="18" charset="0"/>
                <a:cs typeface="Times New Roman" pitchFamily="18" charset="0"/>
              </a:rPr>
              <a:t>left in the ground until the tops are dead may develop roots, resulting in low quality onions. </a:t>
            </a:r>
            <a:endParaRPr lang="en-US" sz="26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The </a:t>
            </a:r>
            <a:r>
              <a:rPr lang="en-US" dirty="0">
                <a:latin typeface="Times New Roman" pitchFamily="18" charset="0"/>
                <a:cs typeface="Times New Roman" pitchFamily="18" charset="0"/>
              </a:rPr>
              <a:t>development of red </a:t>
            </a:r>
            <a:r>
              <a:rPr lang="en-US" dirty="0" smtClean="0">
                <a:latin typeface="Times New Roman" pitchFamily="18" charset="0"/>
                <a:cs typeface="Times New Roman" pitchFamily="18" charset="0"/>
              </a:rPr>
              <a:t>pigment &amp; </a:t>
            </a:r>
            <a:r>
              <a:rPr lang="en-US" dirty="0">
                <a:latin typeface="Times New Roman" pitchFamily="18" charset="0"/>
                <a:cs typeface="Times New Roman" pitchFamily="18" charset="0"/>
              </a:rPr>
              <a:t>the characteristics pungency of the variety</a:t>
            </a:r>
            <a:r>
              <a:rPr lang="en-US" sz="2600" dirty="0">
                <a:latin typeface="Times New Roman" pitchFamily="18" charset="0"/>
                <a:cs typeface="Times New Roman" pitchFamily="18" charset="0"/>
              </a:rPr>
              <a:t> are also considered important indices of harvest maturity</a:t>
            </a:r>
            <a:r>
              <a:rPr lang="en-US" sz="2900" dirty="0">
                <a:latin typeface="Times New Roman" pitchFamily="18" charset="0"/>
                <a:cs typeface="Times New Roman" pitchFamily="18" charset="0"/>
              </a:rPr>
              <a:t>. </a:t>
            </a:r>
            <a:endParaRPr lang="en-US" sz="2900" dirty="0" smtClean="0">
              <a:latin typeface="Times New Roman" pitchFamily="18" charset="0"/>
              <a:cs typeface="Times New Roman" pitchFamily="18" charset="0"/>
            </a:endParaRPr>
          </a:p>
          <a:p>
            <a:endParaRPr lang="en-US" sz="2500" dirty="0" smtClean="0">
              <a:latin typeface="Times New Roman" pitchFamily="18" charset="0"/>
              <a:cs typeface="Times New Roman" pitchFamily="18" charset="0"/>
            </a:endParaRPr>
          </a:p>
          <a:p>
            <a:pPr marL="0" indent="0">
              <a:buNone/>
            </a:pPr>
            <a:endParaRPr lang="en-US" sz="25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6876982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553200"/>
          </a:xfrm>
        </p:spPr>
        <p:txBody>
          <a:bodyPr>
            <a:normAutofit/>
          </a:bodyPr>
          <a:lstStyle/>
          <a:p>
            <a:r>
              <a:rPr lang="en-US" sz="2600" dirty="0">
                <a:latin typeface="Times New Roman" pitchFamily="18" charset="0"/>
                <a:cs typeface="Times New Roman" pitchFamily="18" charset="0"/>
              </a:rPr>
              <a:t>Remove tops by cutting 1 to 1½ inches above the top of the bulb.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Then</a:t>
            </a:r>
            <a:r>
              <a:rPr lang="en-US" sz="2600" dirty="0">
                <a:latin typeface="Times New Roman" pitchFamily="18" charset="0"/>
                <a:cs typeface="Times New Roman" pitchFamily="18" charset="0"/>
              </a:rPr>
              <a:t>; bulbs are properly </a:t>
            </a:r>
            <a:r>
              <a:rPr lang="en-US" sz="2600" b="1" dirty="0">
                <a:latin typeface="Times New Roman" pitchFamily="18" charset="0"/>
                <a:cs typeface="Times New Roman" pitchFamily="18" charset="0"/>
              </a:rPr>
              <a:t>cured</a:t>
            </a:r>
            <a:r>
              <a:rPr lang="en-US" sz="2600" dirty="0">
                <a:latin typeface="Times New Roman" pitchFamily="18" charset="0"/>
                <a:cs typeface="Times New Roman" pitchFamily="18" charset="0"/>
              </a:rPr>
              <a:t> (air dried in the field of shaded area for about 5 days till foliage dry before stored or distributed).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Care </a:t>
            </a:r>
            <a:r>
              <a:rPr lang="en-US" sz="2600" dirty="0">
                <a:latin typeface="Times New Roman" pitchFamily="18" charset="0"/>
                <a:cs typeface="Times New Roman" pitchFamily="18" charset="0"/>
              </a:rPr>
              <a:t>is necessary to prevent sun scorch by covering the bulbs with the leaves of next row (outer covering);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Tops </a:t>
            </a:r>
            <a:r>
              <a:rPr lang="en-US" sz="2600" dirty="0">
                <a:latin typeface="Times New Roman" pitchFamily="18" charset="0"/>
                <a:cs typeface="Times New Roman" pitchFamily="18" charset="0"/>
              </a:rPr>
              <a:t>should not be removed until necks are dry.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Roots </a:t>
            </a:r>
            <a:r>
              <a:rPr lang="en-US" sz="2600" dirty="0">
                <a:latin typeface="Times New Roman" pitchFamily="18" charset="0"/>
                <a:cs typeface="Times New Roman" pitchFamily="18" charset="0"/>
              </a:rPr>
              <a:t>should be trimmed as close as possible to the bulb but tops should be trimmed to a length of about 2.5 cm</a:t>
            </a:r>
            <a:r>
              <a:rPr lang="en-US" sz="26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xmlns="" val="3079124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763000" cy="6324600"/>
          </a:xfrm>
        </p:spPr>
        <p:txBody>
          <a:bodyPr>
            <a:normAutofit/>
          </a:bodyPr>
          <a:lstStyle/>
          <a:p>
            <a:r>
              <a:rPr lang="en-US" sz="2600" dirty="0" smtClean="0">
                <a:latin typeface="Times New Roman" pitchFamily="18" charset="0"/>
                <a:cs typeface="Times New Roman" pitchFamily="18" charset="0"/>
              </a:rPr>
              <a:t>After harvesting, onions are topped and cured under shade for a period of 3-4 weeks or longer depending on weather condition before they are stored.</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Curing for 10-12 days in shade helps in </a:t>
            </a:r>
          </a:p>
          <a:p>
            <a:pPr lvl="1"/>
            <a:r>
              <a:rPr lang="en-US" sz="2600" dirty="0" smtClean="0">
                <a:latin typeface="Times New Roman" pitchFamily="18" charset="0"/>
                <a:cs typeface="Times New Roman" pitchFamily="18" charset="0"/>
              </a:rPr>
              <a:t>development of more number of skin and </a:t>
            </a:r>
          </a:p>
          <a:p>
            <a:pPr lvl="1"/>
            <a:endParaRPr lang="en-US" sz="2600" dirty="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also their retention for longer period. </a:t>
            </a:r>
          </a:p>
          <a:p>
            <a:pPr lvl="2"/>
            <a:r>
              <a:rPr lang="en-US" sz="2600" dirty="0" smtClean="0">
                <a:latin typeface="Times New Roman" pitchFamily="18" charset="0"/>
                <a:cs typeface="Times New Roman" pitchFamily="18" charset="0"/>
              </a:rPr>
              <a:t>Properly cured onion bulbs could be stored for 2-3 months.</a:t>
            </a:r>
          </a:p>
          <a:p>
            <a:pPr marL="0" indent="0">
              <a:buNone/>
            </a:pP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9005525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553200"/>
          </a:xfrm>
        </p:spPr>
        <p:txBody>
          <a:bodyPr>
            <a:normAutofit/>
          </a:bodyPr>
          <a:lstStyle/>
          <a:p>
            <a:r>
              <a:rPr lang="en-US" sz="2800" dirty="0" smtClean="0">
                <a:latin typeface="Times New Roman" pitchFamily="18" charset="0"/>
                <a:cs typeface="Times New Roman" pitchFamily="18" charset="0"/>
              </a:rPr>
              <a:t>Purpose of curing (drying) is </a:t>
            </a:r>
          </a:p>
          <a:p>
            <a:pPr lvl="1"/>
            <a:r>
              <a:rPr lang="en-US" sz="2600" dirty="0" smtClean="0">
                <a:latin typeface="Times New Roman" pitchFamily="18" charset="0"/>
                <a:cs typeface="Times New Roman" pitchFamily="18" charset="0"/>
              </a:rPr>
              <a:t>The removal of excess moisture from the outer skin and neck of onion which helps in reducing the infection of diseases.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Helps minimizing shrinkage due to removal of moisture from the interior and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Aiding the development of skin color and to remove field heat before bulbs are stored. Therefore, onion should be adequately cured. </a:t>
            </a:r>
          </a:p>
          <a:p>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9127829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8153400"/>
          </a:xfrm>
        </p:spPr>
        <p:txBody>
          <a:bodyPr>
            <a:noAutofit/>
          </a:bodyPr>
          <a:lstStyle/>
          <a:p>
            <a:pPr marL="0" indent="0">
              <a:buNone/>
            </a:pPr>
            <a:r>
              <a:rPr lang="en-US" sz="2800" b="1" dirty="0" smtClean="0">
                <a:latin typeface="Times New Roman" pitchFamily="18" charset="0"/>
                <a:cs typeface="Times New Roman" pitchFamily="18" charset="0"/>
              </a:rPr>
              <a:t>Onion </a:t>
            </a:r>
            <a:r>
              <a:rPr lang="en-US" sz="2800" b="1" dirty="0">
                <a:latin typeface="Times New Roman" pitchFamily="18" charset="0"/>
                <a:cs typeface="Times New Roman" pitchFamily="18" charset="0"/>
              </a:rPr>
              <a:t>storage </a:t>
            </a:r>
            <a:endParaRPr lang="en-US" sz="2800" dirty="0">
              <a:latin typeface="Times New Roman" pitchFamily="18" charset="0"/>
              <a:cs typeface="Times New Roman" pitchFamily="18" charset="0"/>
            </a:endParaRPr>
          </a:p>
          <a:p>
            <a:r>
              <a:rPr lang="en-US" sz="2600" dirty="0">
                <a:latin typeface="Times New Roman" pitchFamily="18" charset="0"/>
                <a:cs typeface="Times New Roman" pitchFamily="18" charset="0"/>
              </a:rPr>
              <a:t>Cured onions are suitable for storage. Rapid development of rot diseases and pre-mature sprouting can be expected in improperly cured crops. </a:t>
            </a:r>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Onions </a:t>
            </a:r>
            <a:r>
              <a:rPr lang="en-US" sz="2600" dirty="0">
                <a:latin typeface="Times New Roman" pitchFamily="18" charset="0"/>
                <a:cs typeface="Times New Roman" pitchFamily="18" charset="0"/>
              </a:rPr>
              <a:t>are best stored in loose stacks, up to 50cm deep with good ventilation. </a:t>
            </a:r>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Size </a:t>
            </a:r>
            <a:r>
              <a:rPr lang="en-US" sz="2600" dirty="0">
                <a:latin typeface="Times New Roman" pitchFamily="18" charset="0"/>
                <a:cs typeface="Times New Roman" pitchFamily="18" charset="0"/>
              </a:rPr>
              <a:t>grading and elimination of defective bulbs should be done before storage. </a:t>
            </a:r>
            <a:endParaRPr lang="en-US" sz="2600" dirty="0" smtClean="0">
              <a:latin typeface="Times New Roman" pitchFamily="18" charset="0"/>
              <a:cs typeface="Times New Roman" pitchFamily="18" charset="0"/>
            </a:endParaRPr>
          </a:p>
          <a:p>
            <a:pPr marL="0" indent="0">
              <a:buNone/>
            </a:pPr>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19721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8001000"/>
          </a:xfrm>
        </p:spPr>
        <p:txBody>
          <a:bodyPr>
            <a:noAutofit/>
          </a:bodyPr>
          <a:lstStyle/>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store should be sited where there is good air movement for ventilation.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A </a:t>
            </a:r>
            <a:r>
              <a:rPr lang="en-US" sz="2600" dirty="0">
                <a:latin typeface="Times New Roman" pitchFamily="18" charset="0"/>
                <a:cs typeface="Times New Roman" pitchFamily="18" charset="0"/>
              </a:rPr>
              <a:t>suitable design under Ethiopian condition consists of an iron roof supported on upright poles and open on all sides.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floor is raised 50 cm above soil level and is constructed of poles.  This allow for ventilation beneath and through the stacks of onions. </a:t>
            </a:r>
          </a:p>
          <a:p>
            <a:endParaRPr 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xmlns="" val="2056451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7239000"/>
          </a:xfrm>
        </p:spPr>
        <p:txBody>
          <a:bodyPr>
            <a:noAutofit/>
          </a:bodyPr>
          <a:lstStyle/>
          <a:p>
            <a:pPr lvl="2"/>
            <a:r>
              <a:rPr lang="en-US" sz="2800" dirty="0">
                <a:latin typeface="Times New Roman" pitchFamily="18" charset="0"/>
                <a:cs typeface="Times New Roman" pitchFamily="18" charset="0"/>
              </a:rPr>
              <a:t>(1) </a:t>
            </a:r>
            <a:r>
              <a:rPr lang="en-US" sz="2800" b="1" dirty="0">
                <a:latin typeface="Times New Roman" pitchFamily="18" charset="0"/>
                <a:cs typeface="Times New Roman" pitchFamily="18" charset="0"/>
              </a:rPr>
              <a:t>Fresh market cultivars</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3"/>
            <a:r>
              <a:rPr lang="en-US" sz="2800" dirty="0" smtClean="0">
                <a:latin typeface="Times New Roman" pitchFamily="18" charset="0"/>
                <a:cs typeface="Times New Roman" pitchFamily="18" charset="0"/>
              </a:rPr>
              <a:t>having </a:t>
            </a:r>
            <a:r>
              <a:rPr lang="en-US" sz="2800" dirty="0">
                <a:latin typeface="Times New Roman" pitchFamily="18" charset="0"/>
                <a:cs typeface="Times New Roman" pitchFamily="18" charset="0"/>
              </a:rPr>
              <a:t>fruits of </a:t>
            </a:r>
            <a:endParaRPr lang="en-US" sz="2800" dirty="0" smtClean="0">
              <a:latin typeface="Times New Roman" pitchFamily="18" charset="0"/>
              <a:cs typeface="Times New Roman" pitchFamily="18" charset="0"/>
            </a:endParaRPr>
          </a:p>
          <a:p>
            <a:pPr lvl="4"/>
            <a:r>
              <a:rPr lang="en-US" sz="2600" dirty="0" smtClean="0">
                <a:latin typeface="Times New Roman" pitchFamily="18" charset="0"/>
                <a:cs typeface="Times New Roman" pitchFamily="18" charset="0"/>
              </a:rPr>
              <a:t>firm</a:t>
            </a:r>
            <a:r>
              <a:rPr lang="en-US" sz="2600" dirty="0">
                <a:latin typeface="Times New Roman" pitchFamily="18" charset="0"/>
                <a:cs typeface="Times New Roman" pitchFamily="18" charset="0"/>
              </a:rPr>
              <a:t>,  smooth, red skin well colored, acceptable flavor, round, large, free from defects, good keeping quality &amp; high vitamins content are the most preferred in local markets. </a:t>
            </a:r>
          </a:p>
          <a:p>
            <a:pPr lvl="2"/>
            <a:endParaRPr lang="en-US" sz="2500" dirty="0">
              <a:latin typeface="Times New Roman" pitchFamily="18" charset="0"/>
              <a:cs typeface="Times New Roman" pitchFamily="18" charset="0"/>
            </a:endParaRPr>
          </a:p>
          <a:p>
            <a:pPr lvl="2"/>
            <a:r>
              <a:rPr lang="en-US" sz="25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Processing cultivars </a:t>
            </a:r>
            <a:r>
              <a:rPr lang="en-US" sz="2500" dirty="0" smtClean="0">
                <a:latin typeface="Times New Roman" pitchFamily="18" charset="0"/>
                <a:cs typeface="Times New Roman" pitchFamily="18" charset="0"/>
              </a:rPr>
              <a:t>– </a:t>
            </a:r>
          </a:p>
          <a:p>
            <a:pPr lvl="3"/>
            <a:r>
              <a:rPr lang="en-US" sz="2600" dirty="0" smtClean="0">
                <a:latin typeface="Times New Roman" pitchFamily="18" charset="0"/>
                <a:cs typeface="Times New Roman" pitchFamily="18" charset="0"/>
              </a:rPr>
              <a:t>High </a:t>
            </a:r>
            <a:r>
              <a:rPr lang="en-US" sz="2600" dirty="0">
                <a:latin typeface="Times New Roman" pitchFamily="18" charset="0"/>
                <a:cs typeface="Times New Roman" pitchFamily="18" charset="0"/>
              </a:rPr>
              <a:t>TSS %(4.5 - 6.0) is responsible for high yield of processed products, </a:t>
            </a:r>
            <a:r>
              <a:rPr lang="en-US" sz="2600" dirty="0" smtClean="0">
                <a:latin typeface="Times New Roman" pitchFamily="18" charset="0"/>
                <a:cs typeface="Times New Roman" pitchFamily="18" charset="0"/>
              </a:rPr>
              <a:t>intensive </a:t>
            </a:r>
            <a:r>
              <a:rPr lang="en-US" sz="2600" dirty="0">
                <a:latin typeface="Times New Roman" pitchFamily="18" charset="0"/>
                <a:cs typeface="Times New Roman" pitchFamily="18" charset="0"/>
              </a:rPr>
              <a:t>red colors of skin &amp; </a:t>
            </a:r>
            <a:r>
              <a:rPr lang="en-US" sz="2600" dirty="0" smtClean="0">
                <a:latin typeface="Times New Roman" pitchFamily="18" charset="0"/>
                <a:cs typeface="Times New Roman" pitchFamily="18" charset="0"/>
              </a:rPr>
              <a:t>flesh, low </a:t>
            </a:r>
            <a:r>
              <a:rPr lang="en-US" sz="2600" dirty="0">
                <a:latin typeface="Times New Roman" pitchFamily="18" charset="0"/>
                <a:cs typeface="Times New Roman" pitchFamily="18" charset="0"/>
              </a:rPr>
              <a:t>acid content  (pH &gt;4.5),  </a:t>
            </a:r>
            <a:endParaRPr lang="en-US" sz="2600" dirty="0" smtClean="0">
              <a:latin typeface="Times New Roman" pitchFamily="18" charset="0"/>
              <a:cs typeface="Times New Roman" pitchFamily="18" charset="0"/>
            </a:endParaRPr>
          </a:p>
          <a:p>
            <a:pPr lvl="3"/>
            <a:r>
              <a:rPr lang="en-US" sz="2600" dirty="0" smtClean="0">
                <a:latin typeface="Times New Roman" pitchFamily="18" charset="0"/>
                <a:cs typeface="Times New Roman" pitchFamily="18" charset="0"/>
              </a:rPr>
              <a:t>better </a:t>
            </a:r>
            <a:r>
              <a:rPr lang="en-US" sz="2600" dirty="0">
                <a:latin typeface="Times New Roman" pitchFamily="18" charset="0"/>
                <a:cs typeface="Times New Roman" pitchFamily="18" charset="0"/>
              </a:rPr>
              <a:t>tolerant to diseases &amp; physical damages are some of the attributes favored by processing industries</a:t>
            </a:r>
          </a:p>
          <a:p>
            <a:pPr lvl="2"/>
            <a:endParaRPr lang="en-US" sz="25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0533664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745163"/>
          </a:xfrm>
        </p:spPr>
        <p:txBody>
          <a:bodyPr>
            <a:normAutofit/>
          </a:bodyPr>
          <a:lstStyle/>
          <a:p>
            <a:r>
              <a:rPr lang="en-US" sz="2600" b="1" dirty="0">
                <a:latin typeface="Times New Roman" pitchFamily="18" charset="0"/>
                <a:cs typeface="Times New Roman" pitchFamily="18" charset="0"/>
              </a:rPr>
              <a:t>Sprouting- due to high humidity &amp; low T</a:t>
            </a:r>
            <a:r>
              <a:rPr lang="en-US" sz="2600" b="1" baseline="30000" dirty="0">
                <a:latin typeface="Times New Roman" pitchFamily="18" charset="0"/>
                <a:cs typeface="Times New Roman" pitchFamily="18" charset="0"/>
              </a:rPr>
              <a:t>o</a:t>
            </a:r>
            <a:r>
              <a:rPr lang="en-US" sz="2600" b="1" dirty="0">
                <a:latin typeface="Times New Roman" pitchFamily="18" charset="0"/>
                <a:cs typeface="Times New Roman" pitchFamily="18" charset="0"/>
              </a:rPr>
              <a:t>  in storage </a:t>
            </a:r>
            <a:r>
              <a:rPr lang="en-US" sz="2600" dirty="0">
                <a:latin typeface="Times New Roman" pitchFamily="18" charset="0"/>
                <a:cs typeface="Times New Roman" pitchFamily="18" charset="0"/>
              </a:rPr>
              <a:t>(spraying maleic </a:t>
            </a:r>
            <a:r>
              <a:rPr lang="en-US" sz="2600" dirty="0" err="1">
                <a:latin typeface="Times New Roman" pitchFamily="18" charset="0"/>
                <a:cs typeface="Times New Roman" pitchFamily="18" charset="0"/>
              </a:rPr>
              <a:t>hydrazide</a:t>
            </a:r>
            <a:r>
              <a:rPr lang="en-US" sz="2600" dirty="0">
                <a:latin typeface="Times New Roman" pitchFamily="18" charset="0"/>
                <a:cs typeface="Times New Roman" pitchFamily="18" charset="0"/>
              </a:rPr>
              <a:t> &amp; beta irradiation inhibit sprouting and helps export products to be stayed  for 60-80 </a:t>
            </a:r>
            <a:r>
              <a:rPr lang="en-US" sz="2600" dirty="0" smtClean="0">
                <a:latin typeface="Times New Roman" pitchFamily="18" charset="0"/>
                <a:cs typeface="Times New Roman" pitchFamily="18" charset="0"/>
              </a:rPr>
              <a:t>days &amp; application </a:t>
            </a:r>
            <a:r>
              <a:rPr lang="en-US" sz="2600" dirty="0">
                <a:latin typeface="Times New Roman" pitchFamily="18" charset="0"/>
                <a:cs typeface="Times New Roman" pitchFamily="18" charset="0"/>
              </a:rPr>
              <a:t>of isopropyl phenyl </a:t>
            </a:r>
            <a:r>
              <a:rPr lang="en-US" sz="2600" dirty="0" err="1">
                <a:latin typeface="Times New Roman" pitchFamily="18" charset="0"/>
                <a:cs typeface="Times New Roman" pitchFamily="18" charset="0"/>
              </a:rPr>
              <a:t>carbamate</a:t>
            </a:r>
            <a:r>
              <a:rPr lang="en-US" sz="2600" dirty="0">
                <a:latin typeface="Times New Roman" pitchFamily="18" charset="0"/>
                <a:cs typeface="Times New Roman" pitchFamily="18" charset="0"/>
              </a:rPr>
              <a:t> (CLPC) + methyl naphthalene acetate (MNA) entirely suppressed sprouting at 12 to 18◦c </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for 6 </a:t>
            </a:r>
            <a:r>
              <a:rPr lang="en-US" sz="2600" dirty="0" smtClean="0">
                <a:latin typeface="Times New Roman" pitchFamily="18" charset="0"/>
                <a:cs typeface="Times New Roman" pitchFamily="18" charset="0"/>
              </a:rPr>
              <a:t>months). </a:t>
            </a:r>
          </a:p>
          <a:p>
            <a:endParaRPr lang="en-US" sz="2500" dirty="0">
              <a:latin typeface="Times New Roman" pitchFamily="18" charset="0"/>
              <a:cs typeface="Times New Roman" pitchFamily="18" charset="0"/>
            </a:endParaRPr>
          </a:p>
          <a:p>
            <a:endParaRPr lang="en-US" sz="25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2971800"/>
            <a:ext cx="6934200" cy="3055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00685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smtClean="0">
                <a:latin typeface="Times New Roman" pitchFamily="18" charset="0"/>
                <a:cs typeface="Times New Roman" pitchFamily="18" charset="0"/>
              </a:rPr>
              <a:t>B. Garlic (</a:t>
            </a:r>
            <a:r>
              <a:rPr lang="en-AU" b="1" i="1" dirty="0" smtClean="0">
                <a:latin typeface="Times New Roman" pitchFamily="18" charset="0"/>
                <a:cs typeface="Times New Roman" pitchFamily="18" charset="0"/>
              </a:rPr>
              <a:t>Allium </a:t>
            </a:r>
            <a:r>
              <a:rPr lang="en-AU" b="1" i="1" dirty="0" err="1" smtClean="0">
                <a:latin typeface="Times New Roman" pitchFamily="18" charset="0"/>
                <a:cs typeface="Times New Roman" pitchFamily="18" charset="0"/>
              </a:rPr>
              <a:t>sativum</a:t>
            </a:r>
            <a:r>
              <a:rPr lang="en-AU" b="1" i="1" dirty="0" smtClean="0">
                <a:latin typeface="Times New Roman" pitchFamily="18" charset="0"/>
                <a:cs typeface="Times New Roman" pitchFamily="18" charset="0"/>
              </a:rPr>
              <a:t> </a:t>
            </a:r>
            <a:r>
              <a:rPr lang="en-AU" b="1" dirty="0" smtClean="0">
                <a:latin typeface="Times New Roman" pitchFamily="18" charset="0"/>
                <a:cs typeface="Times New Roman" pitchFamily="18" charset="0"/>
              </a:rPr>
              <a:t>L</a:t>
            </a:r>
            <a:r>
              <a:rPr lang="en-AU" b="1" i="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914400"/>
            <a:ext cx="8839200" cy="5943600"/>
          </a:xfrm>
        </p:spPr>
        <p:txBody>
          <a:bodyPr>
            <a:normAutofit/>
          </a:bodyPr>
          <a:lstStyle/>
          <a:p>
            <a:pPr lvl="0"/>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4015" y="1676400"/>
            <a:ext cx="4824109"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8084" y="1676400"/>
            <a:ext cx="5788931"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41314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400800"/>
          </a:xfrm>
        </p:spPr>
        <p:txBody>
          <a:bodyPr>
            <a:normAutofit/>
          </a:bodyPr>
          <a:lstStyle/>
          <a:p>
            <a:pPr marL="0" lvl="0" indent="0">
              <a:buNone/>
            </a:pPr>
            <a:r>
              <a:rPr lang="en-US" sz="3600" b="1" dirty="0">
                <a:latin typeface="Times New Roman" pitchFamily="18" charset="0"/>
                <a:cs typeface="Times New Roman" pitchFamily="18" charset="0"/>
              </a:rPr>
              <a:t>Origin and botany</a:t>
            </a:r>
            <a:endParaRPr lang="en-US" sz="3600" dirty="0">
              <a:latin typeface="Times New Roman" pitchFamily="18" charset="0"/>
              <a:cs typeface="Times New Roman" pitchFamily="18" charset="0"/>
            </a:endParaRPr>
          </a:p>
          <a:p>
            <a:pPr lvl="0"/>
            <a:r>
              <a:rPr lang="en-US" sz="2700" dirty="0">
                <a:latin typeface="Times New Roman" pitchFamily="18" charset="0"/>
                <a:cs typeface="Times New Roman" pitchFamily="18" charset="0"/>
              </a:rPr>
              <a:t>Originated in central Asia</a:t>
            </a:r>
          </a:p>
          <a:p>
            <a:endParaRPr lang="en-US" sz="2700" dirty="0" smtClean="0">
              <a:latin typeface="Times New Roman" pitchFamily="18" charset="0"/>
              <a:cs typeface="Times New Roman" pitchFamily="18" charset="0"/>
            </a:endParaRPr>
          </a:p>
          <a:p>
            <a:r>
              <a:rPr lang="en-US" sz="2700" dirty="0" smtClean="0">
                <a:latin typeface="Times New Roman" pitchFamily="18" charset="0"/>
                <a:cs typeface="Times New Roman" pitchFamily="18" charset="0"/>
              </a:rPr>
              <a:t>It </a:t>
            </a:r>
            <a:r>
              <a:rPr lang="en-US" sz="2700" dirty="0">
                <a:latin typeface="Times New Roman" pitchFamily="18" charset="0"/>
                <a:cs typeface="Times New Roman" pitchFamily="18" charset="0"/>
              </a:rPr>
              <a:t>is </a:t>
            </a:r>
            <a:r>
              <a:rPr lang="en-US" dirty="0">
                <a:latin typeface="Times New Roman" pitchFamily="18" charset="0"/>
                <a:cs typeface="Times New Roman" pitchFamily="18" charset="0"/>
              </a:rPr>
              <a:t>annua</a:t>
            </a:r>
            <a:r>
              <a:rPr lang="en-US" sz="2800" dirty="0">
                <a:latin typeface="Times New Roman" pitchFamily="18" charset="0"/>
                <a:cs typeface="Times New Roman" pitchFamily="18" charset="0"/>
              </a:rPr>
              <a:t>l </a:t>
            </a:r>
            <a:r>
              <a:rPr lang="en-US" sz="2700" dirty="0">
                <a:latin typeface="Times New Roman" pitchFamily="18" charset="0"/>
                <a:cs typeface="Times New Roman" pitchFamily="18" charset="0"/>
              </a:rPr>
              <a:t>plant for bulb production </a:t>
            </a:r>
            <a:r>
              <a:rPr lang="en-US" sz="2700" dirty="0" smtClean="0">
                <a:latin typeface="Times New Roman" pitchFamily="18" charset="0"/>
                <a:cs typeface="Times New Roman" pitchFamily="18" charset="0"/>
              </a:rPr>
              <a:t>and</a:t>
            </a:r>
          </a:p>
          <a:p>
            <a:endParaRPr lang="en-US" sz="2700" dirty="0">
              <a:latin typeface="Times New Roman" pitchFamily="18" charset="0"/>
              <a:cs typeface="Times New Roman" pitchFamily="18" charset="0"/>
            </a:endParaRPr>
          </a:p>
          <a:p>
            <a:r>
              <a:rPr lang="en-US" dirty="0" smtClean="0">
                <a:latin typeface="Times New Roman" pitchFamily="18" charset="0"/>
                <a:cs typeface="Times New Roman" pitchFamily="18" charset="0"/>
              </a:rPr>
              <a:t>Biennia</a:t>
            </a:r>
            <a:r>
              <a:rPr lang="en-US" sz="2800" dirty="0" smtClean="0">
                <a:latin typeface="Times New Roman" pitchFamily="18" charset="0"/>
                <a:cs typeface="Times New Roman" pitchFamily="18" charset="0"/>
              </a:rPr>
              <a:t>l</a:t>
            </a:r>
            <a:r>
              <a:rPr lang="en-US" sz="2700" dirty="0" smtClean="0">
                <a:latin typeface="Times New Roman" pitchFamily="18" charset="0"/>
                <a:cs typeface="Times New Roman" pitchFamily="18" charset="0"/>
              </a:rPr>
              <a:t> </a:t>
            </a:r>
            <a:r>
              <a:rPr lang="en-US" sz="2700" dirty="0">
                <a:latin typeface="Times New Roman" pitchFamily="18" charset="0"/>
                <a:cs typeface="Times New Roman" pitchFamily="18" charset="0"/>
              </a:rPr>
              <a:t>for seed  </a:t>
            </a:r>
            <a:r>
              <a:rPr lang="en-US" sz="2700" dirty="0" smtClean="0">
                <a:latin typeface="Times New Roman" pitchFamily="18" charset="0"/>
                <a:cs typeface="Times New Roman" pitchFamily="18" charset="0"/>
              </a:rPr>
              <a:t>production that belongs </a:t>
            </a:r>
            <a:r>
              <a:rPr lang="en-US" sz="2700" dirty="0">
                <a:latin typeface="Times New Roman" pitchFamily="18" charset="0"/>
                <a:cs typeface="Times New Roman" pitchFamily="18" charset="0"/>
              </a:rPr>
              <a:t>to the family </a:t>
            </a:r>
            <a:r>
              <a:rPr lang="en-US" sz="2700" i="1" dirty="0" err="1" smtClean="0">
                <a:latin typeface="Times New Roman" pitchFamily="18" charset="0"/>
                <a:cs typeface="Times New Roman" pitchFamily="18" charset="0"/>
              </a:rPr>
              <a:t>Alliaceae</a:t>
            </a:r>
            <a:endParaRPr lang="en-US" sz="2700" i="1" dirty="0" smtClean="0">
              <a:latin typeface="Times New Roman" pitchFamily="18" charset="0"/>
              <a:cs typeface="Times New Roman" pitchFamily="18" charset="0"/>
            </a:endParaRPr>
          </a:p>
          <a:p>
            <a:pPr lvl="0"/>
            <a:endParaRPr lang="en-US" sz="2700" dirty="0" smtClean="0">
              <a:latin typeface="Times New Roman" pitchFamily="18" charset="0"/>
              <a:cs typeface="Times New Roman" pitchFamily="18" charset="0"/>
            </a:endParaRPr>
          </a:p>
          <a:p>
            <a:pPr lvl="0"/>
            <a:r>
              <a:rPr lang="en-US" sz="2700" dirty="0" smtClean="0">
                <a:latin typeface="Times New Roman" pitchFamily="18" charset="0"/>
                <a:cs typeface="Times New Roman" pitchFamily="18" charset="0"/>
              </a:rPr>
              <a:t>It </a:t>
            </a:r>
            <a:r>
              <a:rPr lang="en-US" sz="2700" dirty="0">
                <a:latin typeface="Times New Roman" pitchFamily="18" charset="0"/>
                <a:cs typeface="Times New Roman" pitchFamily="18" charset="0"/>
              </a:rPr>
              <a:t>has an aggregate of bulbs/</a:t>
            </a:r>
            <a:r>
              <a:rPr lang="en-US" sz="3600" dirty="0">
                <a:latin typeface="Times New Roman" pitchFamily="18" charset="0"/>
                <a:cs typeface="Times New Roman" pitchFamily="18" charset="0"/>
              </a:rPr>
              <a:t>cloves</a:t>
            </a:r>
            <a:r>
              <a:rPr lang="en-US" sz="2700" dirty="0">
                <a:latin typeface="Times New Roman" pitchFamily="18" charset="0"/>
                <a:cs typeface="Times New Roman" pitchFamily="18" charset="0"/>
              </a:rPr>
              <a:t> each with outer protective sheathing </a:t>
            </a:r>
            <a:r>
              <a:rPr lang="en-US" sz="2700" dirty="0" smtClean="0">
                <a:latin typeface="Times New Roman" pitchFamily="18" charset="0"/>
                <a:cs typeface="Times New Roman" pitchFamily="18" charset="0"/>
              </a:rPr>
              <a:t>scales. </a:t>
            </a:r>
          </a:p>
          <a:p>
            <a:pPr lvl="0"/>
            <a:endParaRPr lang="en-US" sz="2700" dirty="0">
              <a:latin typeface="Times New Roman" pitchFamily="18" charset="0"/>
              <a:cs typeface="Times New Roman" pitchFamily="18" charset="0"/>
            </a:endParaRPr>
          </a:p>
          <a:p>
            <a:pPr lvl="0"/>
            <a:r>
              <a:rPr lang="en-US" sz="2700" dirty="0" smtClean="0">
                <a:latin typeface="Times New Roman" pitchFamily="18" charset="0"/>
                <a:cs typeface="Times New Roman" pitchFamily="18" charset="0"/>
              </a:rPr>
              <a:t>Bulbs </a:t>
            </a:r>
            <a:r>
              <a:rPr lang="en-US" sz="2700" dirty="0">
                <a:latin typeface="Times New Roman" pitchFamily="18" charset="0"/>
                <a:cs typeface="Times New Roman" pitchFamily="18" charset="0"/>
              </a:rPr>
              <a:t>may contain 5-20 cloves depending on variety.</a:t>
            </a:r>
          </a:p>
          <a:p>
            <a:pPr lvl="0"/>
            <a:endParaRPr lang="en-US" dirty="0"/>
          </a:p>
          <a:p>
            <a:endParaRPr lang="en-US" dirty="0"/>
          </a:p>
        </p:txBody>
      </p:sp>
    </p:spTree>
    <p:extLst>
      <p:ext uri="{BB962C8B-B14F-4D97-AF65-F5344CB8AC3E}">
        <p14:creationId xmlns:p14="http://schemas.microsoft.com/office/powerpoint/2010/main" xmlns="" val="4319593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6553200"/>
          </a:xfrm>
        </p:spPr>
        <p:txBody>
          <a:bodyPr>
            <a:normAutofit/>
          </a:bodyPr>
          <a:lstStyle/>
          <a:p>
            <a:pPr marL="0" lvl="0" indent="0">
              <a:buNone/>
            </a:pPr>
            <a:r>
              <a:rPr lang="en-US" sz="3600" b="1" dirty="0">
                <a:latin typeface="Times New Roman" pitchFamily="18" charset="0"/>
                <a:cs typeface="Times New Roman" pitchFamily="18" charset="0"/>
              </a:rPr>
              <a:t>Use and composition</a:t>
            </a:r>
            <a:endParaRPr lang="en-US" sz="3600" dirty="0">
              <a:latin typeface="Times New Roman" pitchFamily="18" charset="0"/>
              <a:cs typeface="Times New Roman" pitchFamily="18" charset="0"/>
            </a:endParaRPr>
          </a:p>
          <a:p>
            <a:r>
              <a:rPr lang="en-US" sz="2600" dirty="0">
                <a:latin typeface="Times New Roman" pitchFamily="18" charset="0"/>
                <a:cs typeface="Times New Roman" pitchFamily="18" charset="0"/>
              </a:rPr>
              <a:t>Garlic is used as spice and </a:t>
            </a:r>
            <a:r>
              <a:rPr lang="en-US" sz="2600" dirty="0" smtClean="0">
                <a:latin typeface="Times New Roman" pitchFamily="18" charset="0"/>
                <a:cs typeface="Times New Roman" pitchFamily="18" charset="0"/>
              </a:rPr>
              <a:t>condiment in </a:t>
            </a:r>
            <a:r>
              <a:rPr lang="en-US" sz="2600" dirty="0">
                <a:latin typeface="Times New Roman" pitchFamily="18" charset="0"/>
                <a:cs typeface="Times New Roman" pitchFamily="18" charset="0"/>
              </a:rPr>
              <a:t>most Ethiopian </a:t>
            </a:r>
            <a:r>
              <a:rPr lang="en-US" sz="2600" dirty="0" smtClean="0">
                <a:latin typeface="Times New Roman" pitchFamily="18" charset="0"/>
                <a:cs typeface="Times New Roman" pitchFamily="18" charset="0"/>
              </a:rPr>
              <a:t>cuisine/cooking</a:t>
            </a:r>
            <a:endParaRPr lang="en-US" sz="2600" dirty="0">
              <a:latin typeface="Times New Roman" pitchFamily="18" charset="0"/>
              <a:cs typeface="Times New Roman" pitchFamily="18" charset="0"/>
            </a:endParaRPr>
          </a:p>
          <a:p>
            <a:pPr lvl="0"/>
            <a:endParaRPr lang="en-US" sz="2600" dirty="0" smtClean="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Garlic </a:t>
            </a:r>
            <a:r>
              <a:rPr lang="en-US" sz="2600" dirty="0">
                <a:latin typeface="Times New Roman" pitchFamily="18" charset="0"/>
                <a:cs typeface="Times New Roman" pitchFamily="18" charset="0"/>
              </a:rPr>
              <a:t>has high nutritive value than other bulb crops</a:t>
            </a:r>
          </a:p>
          <a:p>
            <a:pPr lvl="0"/>
            <a:endParaRPr lang="en-US" sz="2600" dirty="0" smtClean="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has been considered as a rich source of carbohydrate, proteins and phosphorus, </a:t>
            </a:r>
            <a:r>
              <a:rPr lang="en-US" sz="2600" dirty="0" err="1">
                <a:latin typeface="Times New Roman" pitchFamily="18" charset="0"/>
                <a:cs typeface="Times New Roman" pitchFamily="18" charset="0"/>
              </a:rPr>
              <a:t>dially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disulphide</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allicin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alliin</a:t>
            </a:r>
            <a:endParaRPr lang="en-US" sz="2600" dirty="0">
              <a:latin typeface="Times New Roman" pitchFamily="18" charset="0"/>
              <a:cs typeface="Times New Roman" pitchFamily="18" charset="0"/>
            </a:endParaRPr>
          </a:p>
          <a:p>
            <a:pPr lvl="0"/>
            <a:endParaRPr lang="en-US" sz="2600" dirty="0" smtClean="0">
              <a:latin typeface="Times New Roman" pitchFamily="18" charset="0"/>
              <a:cs typeface="Times New Roman" pitchFamily="18" charset="0"/>
            </a:endParaRPr>
          </a:p>
          <a:p>
            <a:pPr lvl="0"/>
            <a:r>
              <a:rPr lang="en-US" sz="2800" dirty="0" smtClean="0">
                <a:latin typeface="Times New Roman" pitchFamily="18" charset="0"/>
                <a:cs typeface="Times New Roman" pitchFamily="18" charset="0"/>
              </a:rPr>
              <a:t>Medicinal </a:t>
            </a:r>
            <a:r>
              <a:rPr lang="en-US" sz="2800" dirty="0">
                <a:latin typeface="Times New Roman" pitchFamily="18" charset="0"/>
                <a:cs typeface="Times New Roman" pitchFamily="18" charset="0"/>
              </a:rPr>
              <a:t>properties </a:t>
            </a:r>
            <a:r>
              <a:rPr lang="en-US" sz="2800" dirty="0" smtClean="0">
                <a:latin typeface="Times New Roman" pitchFamily="18" charset="0"/>
                <a:cs typeface="Times New Roman" pitchFamily="18" charset="0"/>
              </a:rPr>
              <a:t>like</a:t>
            </a:r>
            <a:r>
              <a:rPr lang="en-US" sz="2600" dirty="0" smtClean="0">
                <a:latin typeface="Times New Roman" pitchFamily="18" charset="0"/>
                <a:cs typeface="Times New Roman" pitchFamily="18" charset="0"/>
              </a:rPr>
              <a:t>:</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Common </a:t>
            </a:r>
            <a:r>
              <a:rPr lang="en-US" sz="2600" dirty="0">
                <a:latin typeface="Times New Roman" pitchFamily="18" charset="0"/>
                <a:cs typeface="Times New Roman" pitchFamily="18" charset="0"/>
              </a:rPr>
              <a:t>cold </a:t>
            </a:r>
            <a:r>
              <a:rPr lang="en-US" sz="2600" dirty="0" smtClean="0">
                <a:latin typeface="Times New Roman" pitchFamily="18" charset="0"/>
                <a:cs typeface="Times New Roman" pitchFamily="18" charset="0"/>
              </a:rPr>
              <a:t>prevention, Heart </a:t>
            </a:r>
            <a:r>
              <a:rPr lang="en-US" sz="2600" dirty="0">
                <a:latin typeface="Times New Roman" pitchFamily="18" charset="0"/>
                <a:cs typeface="Times New Roman" pitchFamily="18" charset="0"/>
              </a:rPr>
              <a:t>disease </a:t>
            </a:r>
            <a:r>
              <a:rPr lang="en-US" sz="2600" dirty="0" smtClean="0">
                <a:latin typeface="Times New Roman" pitchFamily="18" charset="0"/>
                <a:cs typeface="Times New Roman" pitchFamily="18" charset="0"/>
              </a:rPr>
              <a:t>prevention, Antiseptic, Antimicrobial activities, Insect repellant, Strength </a:t>
            </a:r>
            <a:r>
              <a:rPr lang="en-US" sz="2600" dirty="0">
                <a:latin typeface="Times New Roman" pitchFamily="18" charset="0"/>
                <a:cs typeface="Times New Roman" pitchFamily="18" charset="0"/>
              </a:rPr>
              <a:t>immune </a:t>
            </a:r>
            <a:r>
              <a:rPr lang="en-US" sz="2600" dirty="0" smtClean="0">
                <a:latin typeface="Times New Roman" pitchFamily="18" charset="0"/>
                <a:cs typeface="Times New Roman" pitchFamily="18" charset="0"/>
              </a:rPr>
              <a:t>system, Antioxidant effects, Anti-coagulation </a:t>
            </a:r>
            <a:r>
              <a:rPr lang="en-US" sz="2600" dirty="0">
                <a:latin typeface="Times New Roman" pitchFamily="18" charset="0"/>
                <a:cs typeface="Times New Roman" pitchFamily="18" charset="0"/>
              </a:rPr>
              <a:t>effects </a:t>
            </a:r>
            <a:r>
              <a:rPr lang="en-US" sz="2600" dirty="0" smtClean="0">
                <a:latin typeface="Times New Roman" pitchFamily="18" charset="0"/>
                <a:cs typeface="Times New Roman" pitchFamily="18" charset="0"/>
              </a:rPr>
              <a:t>, Reduce </a:t>
            </a:r>
            <a:r>
              <a:rPr lang="en-US" sz="2600" dirty="0">
                <a:latin typeface="Times New Roman" pitchFamily="18" charset="0"/>
                <a:cs typeface="Times New Roman" pitchFamily="18" charset="0"/>
              </a:rPr>
              <a:t>high cholesterol </a:t>
            </a:r>
            <a:r>
              <a:rPr lang="en-US" sz="2600" dirty="0" smtClean="0">
                <a:latin typeface="Times New Roman" pitchFamily="18" charset="0"/>
                <a:cs typeface="Times New Roman" pitchFamily="18" charset="0"/>
              </a:rPr>
              <a:t> &amp; Hypertension </a:t>
            </a:r>
            <a:endParaRPr lang="en-US" sz="2600" dirty="0">
              <a:latin typeface="Times New Roman" pitchFamily="18" charset="0"/>
              <a:cs typeface="Times New Roman" pitchFamily="18" charset="0"/>
            </a:endParaRPr>
          </a:p>
          <a:p>
            <a:pPr marL="0" lvl="0" indent="0">
              <a:buNone/>
            </a:pPr>
            <a:endParaRPr lang="en-US" sz="2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2257004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6400800"/>
          </a:xfrm>
        </p:spPr>
        <p:txBody>
          <a:bodyPr>
            <a:normAutofit/>
          </a:bodyPr>
          <a:lstStyle/>
          <a:p>
            <a:pPr lvl="0"/>
            <a:r>
              <a:rPr lang="en-US" sz="2600" dirty="0" smtClean="0">
                <a:latin typeface="Times New Roman" pitchFamily="18" charset="0"/>
                <a:cs typeface="Times New Roman" pitchFamily="18" charset="0"/>
              </a:rPr>
              <a:t>In </a:t>
            </a:r>
            <a:r>
              <a:rPr lang="en-US" sz="2600" dirty="0">
                <a:latin typeface="Times New Roman" pitchFamily="18" charset="0"/>
                <a:cs typeface="Times New Roman" pitchFamily="18" charset="0"/>
              </a:rPr>
              <a:t>china: garlic and tea has long been recommended for fever, headache and </a:t>
            </a:r>
            <a:r>
              <a:rPr lang="en-US" sz="2600" dirty="0" smtClean="0">
                <a:latin typeface="Times New Roman" pitchFamily="18" charset="0"/>
                <a:cs typeface="Times New Roman" pitchFamily="18" charset="0"/>
              </a:rPr>
              <a:t>cholera</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In </a:t>
            </a:r>
            <a:r>
              <a:rPr lang="en-US" sz="2600" dirty="0">
                <a:latin typeface="Times New Roman" pitchFamily="18" charset="0"/>
                <a:cs typeface="Times New Roman" pitchFamily="18" charset="0"/>
              </a:rPr>
              <a:t>Japan: soup containing garlic is used as remedy for the common cold with headache, fever and sort throat</a:t>
            </a:r>
          </a:p>
          <a:p>
            <a:pPr lvl="0"/>
            <a:endParaRPr lang="en-US" sz="2600" dirty="0" smtClean="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Roman </a:t>
            </a:r>
            <a:r>
              <a:rPr lang="en-US" sz="2600" dirty="0">
                <a:latin typeface="Times New Roman" pitchFamily="18" charset="0"/>
                <a:cs typeface="Times New Roman" pitchFamily="18" charset="0"/>
              </a:rPr>
              <a:t>through World War I: garlic was used to prevent wound infection.</a:t>
            </a:r>
          </a:p>
          <a:p>
            <a:pPr lvl="0"/>
            <a:endParaRPr lang="en-US" sz="2600" dirty="0" smtClean="0">
              <a:latin typeface="Times New Roman" pitchFamily="18" charset="0"/>
              <a:cs typeface="Times New Roman" pitchFamily="18" charset="0"/>
            </a:endParaRPr>
          </a:p>
          <a:p>
            <a:pPr lvl="0"/>
            <a:r>
              <a:rPr lang="en-US" sz="2600" dirty="0" smtClean="0">
                <a:latin typeface="Times New Roman" pitchFamily="18" charset="0"/>
                <a:cs typeface="Times New Roman" pitchFamily="18" charset="0"/>
              </a:rPr>
              <a:t>Garlic </a:t>
            </a:r>
            <a:r>
              <a:rPr lang="en-US" sz="2600" dirty="0">
                <a:latin typeface="Times New Roman" pitchFamily="18" charset="0"/>
                <a:cs typeface="Times New Roman" pitchFamily="18" charset="0"/>
              </a:rPr>
              <a:t>was regard as Russian penicillin during World War II.  </a:t>
            </a:r>
            <a:endParaRPr lang="en-US" sz="2600" b="1" dirty="0">
              <a:latin typeface="Times New Roman" pitchFamily="18" charset="0"/>
              <a:cs typeface="Times New Roman" pitchFamily="18" charset="0"/>
            </a:endParaRPr>
          </a:p>
          <a:p>
            <a:pPr marL="0" lvl="0" indent="0">
              <a:buNone/>
            </a:pPr>
            <a:endParaRPr lang="en-US" sz="2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199006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6629400"/>
          </a:xfrm>
        </p:spPr>
        <p:txBody>
          <a:bodyPr>
            <a:normAutofit/>
          </a:bodyPr>
          <a:lstStyle/>
          <a:p>
            <a:pPr marL="0" lvl="0" indent="0">
              <a:buNone/>
            </a:pPr>
            <a:endParaRPr lang="en-US" sz="2600" b="1" dirty="0" smtClean="0">
              <a:latin typeface="Times New Roman" pitchFamily="18" charset="0"/>
              <a:cs typeface="Times New Roman" pitchFamily="18" charset="0"/>
            </a:endParaRPr>
          </a:p>
          <a:p>
            <a:pPr marL="0" lvl="0" indent="0">
              <a:buNone/>
            </a:pPr>
            <a:r>
              <a:rPr lang="en-US" sz="4400" b="1" dirty="0" smtClean="0">
                <a:solidFill>
                  <a:srgbClr val="C00000"/>
                </a:solidFill>
                <a:latin typeface="Times New Roman" pitchFamily="18" charset="0"/>
                <a:cs typeface="Times New Roman" pitchFamily="18" charset="0"/>
              </a:rPr>
              <a:t>Varieties </a:t>
            </a:r>
            <a:endParaRPr lang="en-AU" sz="2800" dirty="0">
              <a:solidFill>
                <a:srgbClr val="C00000"/>
              </a:solidFill>
              <a:latin typeface="Times New Roman" pitchFamily="18" charset="0"/>
              <a:cs typeface="Times New Roman" pitchFamily="18" charset="0"/>
            </a:endParaRPr>
          </a:p>
          <a:p>
            <a:pPr marL="0" lvl="0" indent="0">
              <a:buNone/>
            </a:pPr>
            <a:endParaRPr lang="en-AU" sz="2600" dirty="0" smtClean="0">
              <a:latin typeface="Times New Roman" pitchFamily="18" charset="0"/>
              <a:cs typeface="Times New Roman" pitchFamily="18" charset="0"/>
            </a:endParaRPr>
          </a:p>
          <a:p>
            <a:pPr marL="0" indent="0">
              <a:buNone/>
            </a:pPr>
            <a:endParaRPr lang="en-AU" sz="2600" dirty="0" smtClean="0">
              <a:latin typeface="Times New Roman" pitchFamily="18" charset="0"/>
              <a:cs typeface="Times New Roman" pitchFamily="18" charset="0"/>
            </a:endParaRPr>
          </a:p>
          <a:p>
            <a:pPr marL="0" indent="0">
              <a:buNone/>
            </a:pPr>
            <a:r>
              <a:rPr lang="en-AU" sz="2600" dirty="0" smtClean="0">
                <a:latin typeface="Times New Roman" pitchFamily="18" charset="0"/>
                <a:cs typeface="Times New Roman" pitchFamily="18" charset="0"/>
              </a:rPr>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1600200"/>
            <a:ext cx="86106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42652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763000" cy="6324600"/>
          </a:xfrm>
        </p:spPr>
        <p:txBody>
          <a:bodyPr>
            <a:normAutofit fontScale="47500" lnSpcReduction="20000"/>
          </a:bodyPr>
          <a:lstStyle/>
          <a:p>
            <a:pPr marL="0" lvl="0" indent="0">
              <a:buNone/>
            </a:pPr>
            <a:r>
              <a:rPr lang="en-US" sz="7600" b="1" dirty="0">
                <a:latin typeface="Times New Roman" pitchFamily="18" charset="0"/>
                <a:cs typeface="Times New Roman" pitchFamily="18" charset="0"/>
              </a:rPr>
              <a:t>Climatic and soil requirements</a:t>
            </a:r>
            <a:endParaRPr lang="en-US" sz="7600" dirty="0">
              <a:latin typeface="Times New Roman" pitchFamily="18" charset="0"/>
              <a:cs typeface="Times New Roman" pitchFamily="18" charset="0"/>
            </a:endParaRPr>
          </a:p>
          <a:p>
            <a:pPr>
              <a:lnSpc>
                <a:spcPct val="120000"/>
              </a:lnSpc>
            </a:pPr>
            <a:r>
              <a:rPr lang="en-AU" sz="5400" dirty="0">
                <a:latin typeface="Times New Roman" pitchFamily="18" charset="0"/>
                <a:cs typeface="Times New Roman" pitchFamily="18" charset="0"/>
              </a:rPr>
              <a:t>Adapted to cool climates that </a:t>
            </a:r>
            <a:r>
              <a:rPr lang="en-AU" sz="5400" dirty="0" smtClean="0">
                <a:latin typeface="Times New Roman" pitchFamily="18" charset="0"/>
                <a:cs typeface="Times New Roman" pitchFamily="18" charset="0"/>
              </a:rPr>
              <a:t>withstands </a:t>
            </a:r>
            <a:r>
              <a:rPr lang="en-AU" sz="5400" dirty="0">
                <a:latin typeface="Times New Roman" pitchFamily="18" charset="0"/>
                <a:cs typeface="Times New Roman" pitchFamily="18" charset="0"/>
              </a:rPr>
              <a:t>moderate frost. </a:t>
            </a:r>
            <a:endParaRPr lang="en-AU" sz="5400" dirty="0" smtClean="0">
              <a:latin typeface="Times New Roman" pitchFamily="18" charset="0"/>
              <a:cs typeface="Times New Roman" pitchFamily="18" charset="0"/>
            </a:endParaRPr>
          </a:p>
          <a:p>
            <a:pPr>
              <a:lnSpc>
                <a:spcPct val="120000"/>
              </a:lnSpc>
            </a:pPr>
            <a:endParaRPr lang="en-AU" sz="5400" dirty="0">
              <a:latin typeface="Times New Roman" pitchFamily="18" charset="0"/>
              <a:cs typeface="Times New Roman" pitchFamily="18" charset="0"/>
            </a:endParaRPr>
          </a:p>
          <a:p>
            <a:pPr>
              <a:lnSpc>
                <a:spcPct val="120000"/>
              </a:lnSpc>
            </a:pPr>
            <a:r>
              <a:rPr lang="en-AU" sz="5400" dirty="0" smtClean="0">
                <a:latin typeface="Times New Roman" pitchFamily="18" charset="0"/>
                <a:cs typeface="Times New Roman" pitchFamily="18" charset="0"/>
              </a:rPr>
              <a:t>It </a:t>
            </a:r>
            <a:r>
              <a:rPr lang="en-AU" sz="5400" dirty="0">
                <a:latin typeface="Times New Roman" pitchFamily="18" charset="0"/>
                <a:cs typeface="Times New Roman" pitchFamily="18" charset="0"/>
              </a:rPr>
              <a:t>is frost hardy plant requiring cool &amp; moist period during growth &amp; relatively dry period during maturity of bulbs. </a:t>
            </a:r>
          </a:p>
          <a:p>
            <a:pPr lvl="0">
              <a:lnSpc>
                <a:spcPct val="120000"/>
              </a:lnSpc>
            </a:pPr>
            <a:endParaRPr lang="en-AU" sz="5400" b="1" dirty="0" smtClean="0">
              <a:latin typeface="Times New Roman" pitchFamily="18" charset="0"/>
              <a:cs typeface="Times New Roman" pitchFamily="18" charset="0"/>
            </a:endParaRPr>
          </a:p>
          <a:p>
            <a:pPr lvl="0">
              <a:lnSpc>
                <a:spcPct val="120000"/>
              </a:lnSpc>
            </a:pPr>
            <a:r>
              <a:rPr lang="en-AU" sz="5400" b="1" dirty="0" smtClean="0">
                <a:latin typeface="Times New Roman" pitchFamily="18" charset="0"/>
                <a:cs typeface="Times New Roman" pitchFamily="18" charset="0"/>
              </a:rPr>
              <a:t>RF</a:t>
            </a:r>
            <a:r>
              <a:rPr lang="en-AU" sz="5400" dirty="0" smtClean="0">
                <a:latin typeface="Times New Roman" pitchFamily="18" charset="0"/>
                <a:cs typeface="Times New Roman" pitchFamily="18" charset="0"/>
              </a:rPr>
              <a:t>- 600-700mm during </a:t>
            </a:r>
            <a:r>
              <a:rPr lang="en-AU" sz="5400" dirty="0">
                <a:latin typeface="Times New Roman" pitchFamily="18" charset="0"/>
                <a:cs typeface="Times New Roman" pitchFamily="18" charset="0"/>
              </a:rPr>
              <a:t>the growing period (</a:t>
            </a:r>
            <a:r>
              <a:rPr lang="en-AU" sz="5400" dirty="0" smtClean="0">
                <a:latin typeface="Times New Roman" pitchFamily="18" charset="0"/>
                <a:cs typeface="Times New Roman" pitchFamily="18" charset="0"/>
              </a:rPr>
              <a:t>4.5-6 months). </a:t>
            </a:r>
          </a:p>
          <a:p>
            <a:pPr marL="0" indent="0">
              <a:lnSpc>
                <a:spcPct val="120000"/>
              </a:lnSpc>
              <a:buNone/>
            </a:pPr>
            <a:endParaRPr lang="en-AU" sz="5400" dirty="0" smtClean="0">
              <a:latin typeface="Times New Roman" pitchFamily="18" charset="0"/>
              <a:cs typeface="Times New Roman" pitchFamily="18" charset="0"/>
            </a:endParaRPr>
          </a:p>
          <a:p>
            <a:pPr>
              <a:lnSpc>
                <a:spcPct val="120000"/>
              </a:lnSpc>
            </a:pPr>
            <a:r>
              <a:rPr lang="en-AU" sz="5400" dirty="0" smtClean="0">
                <a:latin typeface="Times New Roman" pitchFamily="18" charset="0"/>
                <a:cs typeface="Times New Roman" pitchFamily="18" charset="0"/>
              </a:rPr>
              <a:t>The optimum </a:t>
            </a:r>
            <a:r>
              <a:rPr lang="en-US" sz="5400" b="1" dirty="0" smtClean="0">
                <a:latin typeface="Times New Roman" pitchFamily="18" charset="0"/>
                <a:cs typeface="Times New Roman" pitchFamily="18" charset="0"/>
              </a:rPr>
              <a:t>T</a:t>
            </a:r>
            <a:r>
              <a:rPr lang="en-AU" sz="5400" b="1" baseline="30000" dirty="0" smtClean="0">
                <a:latin typeface="Times New Roman" pitchFamily="18" charset="0"/>
                <a:cs typeface="Times New Roman" pitchFamily="18" charset="0"/>
              </a:rPr>
              <a:t>0</a:t>
            </a:r>
            <a:r>
              <a:rPr lang="en-AU" sz="5400" b="1" dirty="0" smtClean="0">
                <a:latin typeface="Times New Roman" pitchFamily="18" charset="0"/>
                <a:cs typeface="Times New Roman" pitchFamily="18" charset="0"/>
              </a:rPr>
              <a:t>C </a:t>
            </a:r>
            <a:r>
              <a:rPr lang="en-AU" sz="5400" dirty="0">
                <a:latin typeface="Times New Roman" pitchFamily="18" charset="0"/>
                <a:cs typeface="Times New Roman" pitchFamily="18" charset="0"/>
              </a:rPr>
              <a:t>for </a:t>
            </a:r>
            <a:r>
              <a:rPr lang="en-AU" sz="5400" dirty="0" smtClean="0">
                <a:latin typeface="Times New Roman" pitchFamily="18" charset="0"/>
                <a:cs typeface="Times New Roman" pitchFamily="18" charset="0"/>
              </a:rPr>
              <a:t>growth is 12-24</a:t>
            </a:r>
            <a:r>
              <a:rPr lang="en-AU" sz="5400" baseline="30000" dirty="0" smtClean="0">
                <a:latin typeface="Times New Roman" pitchFamily="18" charset="0"/>
                <a:cs typeface="Times New Roman" pitchFamily="18" charset="0"/>
              </a:rPr>
              <a:t>0</a:t>
            </a:r>
            <a:r>
              <a:rPr lang="en-AU" sz="5400" dirty="0" smtClean="0">
                <a:latin typeface="Times New Roman" pitchFamily="18" charset="0"/>
                <a:cs typeface="Times New Roman" pitchFamily="18" charset="0"/>
              </a:rPr>
              <a:t>C</a:t>
            </a:r>
            <a:r>
              <a:rPr lang="en-AU" sz="5400" dirty="0">
                <a:latin typeface="Times New Roman" pitchFamily="18" charset="0"/>
                <a:cs typeface="Times New Roman" pitchFamily="18" charset="0"/>
              </a:rPr>
              <a:t> </a:t>
            </a:r>
            <a:r>
              <a:rPr lang="en-AU" sz="5400" dirty="0" smtClean="0">
                <a:latin typeface="Times New Roman" pitchFamily="18" charset="0"/>
                <a:cs typeface="Times New Roman" pitchFamily="18" charset="0"/>
              </a:rPr>
              <a:t>&amp;</a:t>
            </a:r>
            <a:r>
              <a:rPr lang="en-US" sz="5400" b="1" dirty="0" smtClean="0">
                <a:latin typeface="Times New Roman" pitchFamily="18" charset="0"/>
                <a:cs typeface="Times New Roman" pitchFamily="18" charset="0"/>
              </a:rPr>
              <a:t> </a:t>
            </a:r>
            <a:r>
              <a:rPr lang="en-US" sz="5400" b="1" dirty="0">
                <a:latin typeface="Times New Roman" pitchFamily="18" charset="0"/>
                <a:cs typeface="Times New Roman" pitchFamily="18" charset="0"/>
              </a:rPr>
              <a:t>Cloves </a:t>
            </a:r>
            <a:r>
              <a:rPr lang="en-US" sz="5400" b="1" dirty="0" smtClean="0">
                <a:latin typeface="Times New Roman" pitchFamily="18" charset="0"/>
                <a:cs typeface="Times New Roman" pitchFamily="18" charset="0"/>
              </a:rPr>
              <a:t>cease </a:t>
            </a:r>
            <a:r>
              <a:rPr lang="en-US" sz="5400" b="1" dirty="0">
                <a:latin typeface="Times New Roman" pitchFamily="18" charset="0"/>
                <a:cs typeface="Times New Roman" pitchFamily="18" charset="0"/>
              </a:rPr>
              <a:t>growth under high T</a:t>
            </a:r>
            <a:r>
              <a:rPr lang="en-US" sz="5400" b="1" baseline="30000" dirty="0">
                <a:latin typeface="Times New Roman" pitchFamily="18" charset="0"/>
                <a:cs typeface="Times New Roman" pitchFamily="18" charset="0"/>
              </a:rPr>
              <a:t>o</a:t>
            </a:r>
            <a:r>
              <a:rPr lang="en-US" sz="5400" b="1" dirty="0">
                <a:latin typeface="Times New Roman" pitchFamily="18" charset="0"/>
                <a:cs typeface="Times New Roman" pitchFamily="18" charset="0"/>
              </a:rPr>
              <a:t> (&gt; 25</a:t>
            </a:r>
            <a:r>
              <a:rPr lang="en-US" sz="5400" b="1" baseline="30000" dirty="0">
                <a:latin typeface="Times New Roman" pitchFamily="18" charset="0"/>
                <a:cs typeface="Times New Roman" pitchFamily="18" charset="0"/>
              </a:rPr>
              <a:t>o</a:t>
            </a:r>
            <a:r>
              <a:rPr lang="en-US" sz="5400" b="1" dirty="0">
                <a:latin typeface="Times New Roman" pitchFamily="18" charset="0"/>
                <a:cs typeface="Times New Roman" pitchFamily="18" charset="0"/>
              </a:rPr>
              <a:t>c</a:t>
            </a:r>
            <a:r>
              <a:rPr lang="en-US" sz="5400" b="1" dirty="0" smtClean="0">
                <a:latin typeface="Times New Roman" pitchFamily="18" charset="0"/>
                <a:cs typeface="Times New Roman" pitchFamily="18" charset="0"/>
              </a:rPr>
              <a:t>). </a:t>
            </a:r>
            <a:r>
              <a:rPr lang="en-AU" sz="5400" dirty="0" smtClean="0">
                <a:latin typeface="Times New Roman" pitchFamily="18" charset="0"/>
                <a:cs typeface="Times New Roman" pitchFamily="18" charset="0"/>
              </a:rPr>
              <a:t> </a:t>
            </a:r>
          </a:p>
          <a:p>
            <a:pPr>
              <a:lnSpc>
                <a:spcPct val="120000"/>
              </a:lnSpc>
            </a:pPr>
            <a:endParaRPr lang="en-AU" sz="5400" dirty="0">
              <a:latin typeface="Times New Roman" pitchFamily="18" charset="0"/>
              <a:cs typeface="Times New Roman" pitchFamily="18" charset="0"/>
            </a:endParaRPr>
          </a:p>
          <a:p>
            <a:pPr marL="0" indent="0">
              <a:lnSpc>
                <a:spcPct val="120000"/>
              </a:lnSpc>
              <a:buNone/>
            </a:pPr>
            <a:endParaRPr lang="en-AU" sz="5400" dirty="0" smtClean="0">
              <a:latin typeface="Times New Roman" pitchFamily="18" charset="0"/>
              <a:cs typeface="Times New Roman" pitchFamily="18" charset="0"/>
            </a:endParaRPr>
          </a:p>
          <a:p>
            <a:pPr marL="0" indent="0" algn="just">
              <a:lnSpc>
                <a:spcPct val="150000"/>
              </a:lnSpc>
              <a:buNone/>
            </a:pPr>
            <a:endParaRPr lang="en-US" dirty="0"/>
          </a:p>
        </p:txBody>
      </p:sp>
    </p:spTree>
    <p:extLst>
      <p:ext uri="{BB962C8B-B14F-4D97-AF65-F5344CB8AC3E}">
        <p14:creationId xmlns:p14="http://schemas.microsoft.com/office/powerpoint/2010/main" xmlns="" val="23646166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629400"/>
          </a:xfrm>
        </p:spPr>
        <p:txBody>
          <a:bodyPr>
            <a:normAutofit/>
          </a:bodyPr>
          <a:lstStyle/>
          <a:p>
            <a:r>
              <a:rPr lang="en-AU" sz="2600" dirty="0" err="1" smtClean="0">
                <a:latin typeface="Times New Roman" pitchFamily="18" charset="0"/>
                <a:cs typeface="Times New Roman" pitchFamily="18" charset="0"/>
              </a:rPr>
              <a:t>Bulbing</a:t>
            </a:r>
            <a:r>
              <a:rPr lang="en-AU" sz="2600" dirty="0" smtClean="0">
                <a:latin typeface="Times New Roman" pitchFamily="18" charset="0"/>
                <a:cs typeface="Times New Roman" pitchFamily="18" charset="0"/>
              </a:rPr>
              <a:t> </a:t>
            </a:r>
            <a:r>
              <a:rPr lang="en-AU" sz="2600" dirty="0">
                <a:latin typeface="Times New Roman" pitchFamily="18" charset="0"/>
                <a:cs typeface="Times New Roman" pitchFamily="18" charset="0"/>
              </a:rPr>
              <a:t>takes place during longer </a:t>
            </a:r>
            <a:r>
              <a:rPr lang="en-AU" sz="2600" dirty="0" smtClean="0">
                <a:latin typeface="Times New Roman" pitchFamily="18" charset="0"/>
                <a:cs typeface="Times New Roman" pitchFamily="18" charset="0"/>
              </a:rPr>
              <a:t>days &amp; high </a:t>
            </a:r>
            <a:r>
              <a:rPr lang="en-US" sz="2600" b="1" dirty="0">
                <a:latin typeface="Times New Roman" pitchFamily="18" charset="0"/>
                <a:cs typeface="Times New Roman" pitchFamily="18" charset="0"/>
              </a:rPr>
              <a:t>T</a:t>
            </a:r>
            <a:r>
              <a:rPr lang="en-AU" sz="2600" baseline="30000" dirty="0">
                <a:latin typeface="Times New Roman" pitchFamily="18" charset="0"/>
                <a:cs typeface="Times New Roman" pitchFamily="18" charset="0"/>
              </a:rPr>
              <a:t>0</a:t>
            </a:r>
            <a:r>
              <a:rPr lang="en-AU" sz="2600" dirty="0">
                <a:latin typeface="Times New Roman" pitchFamily="18" charset="0"/>
                <a:cs typeface="Times New Roman" pitchFamily="18" charset="0"/>
              </a:rPr>
              <a:t>C </a:t>
            </a:r>
            <a:r>
              <a:rPr lang="en-AU" sz="2600" dirty="0" smtClean="0">
                <a:latin typeface="Times New Roman" pitchFamily="18" charset="0"/>
                <a:cs typeface="Times New Roman" pitchFamily="18" charset="0"/>
              </a:rPr>
              <a:t>&amp; </a:t>
            </a:r>
          </a:p>
          <a:p>
            <a:endParaRPr lang="en-AU" sz="2600" dirty="0" smtClean="0">
              <a:latin typeface="Times New Roman" pitchFamily="18" charset="0"/>
              <a:cs typeface="Times New Roman" pitchFamily="18" charset="0"/>
            </a:endParaRPr>
          </a:p>
          <a:p>
            <a:r>
              <a:rPr lang="en-AU" sz="2600" dirty="0" smtClean="0">
                <a:latin typeface="Times New Roman" pitchFamily="18" charset="0"/>
                <a:cs typeface="Times New Roman" pitchFamily="18" charset="0"/>
              </a:rPr>
              <a:t>Exposure </a:t>
            </a:r>
            <a:r>
              <a:rPr lang="en-AU" sz="2600" dirty="0">
                <a:latin typeface="Times New Roman" pitchFamily="18" charset="0"/>
                <a:cs typeface="Times New Roman" pitchFamily="18" charset="0"/>
              </a:rPr>
              <a:t>to low </a:t>
            </a:r>
            <a:r>
              <a:rPr lang="en-US" sz="2600" b="1" dirty="0">
                <a:latin typeface="Times New Roman" pitchFamily="18" charset="0"/>
                <a:cs typeface="Times New Roman" pitchFamily="18" charset="0"/>
              </a:rPr>
              <a:t>T</a:t>
            </a:r>
            <a:r>
              <a:rPr lang="en-AU" sz="2600" baseline="30000" dirty="0">
                <a:latin typeface="Times New Roman" pitchFamily="18" charset="0"/>
                <a:cs typeface="Times New Roman" pitchFamily="18" charset="0"/>
              </a:rPr>
              <a:t>0</a:t>
            </a:r>
            <a:r>
              <a:rPr lang="en-AU" sz="2600" dirty="0">
                <a:latin typeface="Times New Roman" pitchFamily="18" charset="0"/>
                <a:cs typeface="Times New Roman" pitchFamily="18" charset="0"/>
              </a:rPr>
              <a:t>C </a:t>
            </a:r>
            <a:r>
              <a:rPr lang="en-US" sz="2600" dirty="0" smtClean="0">
                <a:latin typeface="Times New Roman" pitchFamily="18" charset="0"/>
                <a:cs typeface="Times New Roman" pitchFamily="18" charset="0"/>
              </a:rPr>
              <a:t>in </a:t>
            </a:r>
            <a:r>
              <a:rPr lang="en-US" sz="2600" dirty="0">
                <a:latin typeface="Times New Roman" pitchFamily="18" charset="0"/>
                <a:cs typeface="Times New Roman" pitchFamily="18" charset="0"/>
              </a:rPr>
              <a:t>early stage favor vegetative growth </a:t>
            </a:r>
            <a:r>
              <a:rPr lang="en-US" sz="2600" dirty="0" smtClean="0">
                <a:latin typeface="Times New Roman" pitchFamily="18" charset="0"/>
                <a:cs typeface="Times New Roman" pitchFamily="18" charset="0"/>
              </a:rPr>
              <a:t>&amp; </a:t>
            </a:r>
            <a:r>
              <a:rPr lang="en-US" sz="2600" dirty="0" err="1" smtClean="0">
                <a:latin typeface="Times New Roman" pitchFamily="18" charset="0"/>
                <a:cs typeface="Times New Roman" pitchFamily="18" charset="0"/>
              </a:rPr>
              <a:t>bulbing</a:t>
            </a:r>
            <a:r>
              <a:rPr lang="en-US" sz="2600" dirty="0" smtClean="0">
                <a:latin typeface="Times New Roman" pitchFamily="18" charset="0"/>
                <a:cs typeface="Times New Roman" pitchFamily="18" charset="0"/>
              </a:rPr>
              <a:t>. </a:t>
            </a:r>
            <a:r>
              <a:rPr lang="en-AU" sz="2600" dirty="0" smtClean="0">
                <a:latin typeface="Times New Roman" pitchFamily="18" charset="0"/>
                <a:cs typeface="Times New Roman" pitchFamily="18" charset="0"/>
              </a:rPr>
              <a:t>Adequate </a:t>
            </a:r>
            <a:r>
              <a:rPr lang="en-AU" sz="2600" dirty="0">
                <a:latin typeface="Times New Roman" pitchFamily="18" charset="0"/>
                <a:cs typeface="Times New Roman" pitchFamily="18" charset="0"/>
              </a:rPr>
              <a:t>vegetative growth promotes bulb formation. </a:t>
            </a:r>
            <a:endParaRPr lang="en-AU" sz="2600" dirty="0" smtClean="0">
              <a:latin typeface="Times New Roman" pitchFamily="18" charset="0"/>
              <a:cs typeface="Times New Roman" pitchFamily="18" charset="0"/>
            </a:endParaRPr>
          </a:p>
          <a:p>
            <a:pPr>
              <a:lnSpc>
                <a:spcPct val="120000"/>
              </a:lnSpc>
            </a:pPr>
            <a:endParaRPr lang="en-AU" sz="2600" dirty="0">
              <a:latin typeface="Times New Roman" pitchFamily="18" charset="0"/>
              <a:cs typeface="Times New Roman" pitchFamily="18" charset="0"/>
            </a:endParaRPr>
          </a:p>
          <a:p>
            <a:pPr>
              <a:lnSpc>
                <a:spcPct val="120000"/>
              </a:lnSpc>
            </a:pPr>
            <a:r>
              <a:rPr lang="en-AU" sz="2600" dirty="0">
                <a:latin typeface="Times New Roman" pitchFamily="18" charset="0"/>
                <a:cs typeface="Times New Roman" pitchFamily="18" charset="0"/>
              </a:rPr>
              <a:t>It tolerate partial shade &amp; grow in </a:t>
            </a:r>
            <a:r>
              <a:rPr lang="en-US" sz="2600" dirty="0">
                <a:latin typeface="Times New Roman" pitchFamily="18" charset="0"/>
                <a:cs typeface="Times New Roman" pitchFamily="18" charset="0"/>
              </a:rPr>
              <a:t>500-2000 m. </a:t>
            </a:r>
            <a:r>
              <a:rPr lang="en-US" sz="2600" dirty="0" err="1" smtClean="0">
                <a:latin typeface="Times New Roman" pitchFamily="18" charset="0"/>
                <a:cs typeface="Times New Roman" pitchFamily="18" charset="0"/>
              </a:rPr>
              <a:t>a.s.l</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in general  &amp; </a:t>
            </a:r>
            <a:r>
              <a:rPr lang="en-US" sz="2600" b="1" dirty="0">
                <a:latin typeface="Times New Roman" pitchFamily="18" charset="0"/>
                <a:cs typeface="Times New Roman" pitchFamily="18" charset="0"/>
              </a:rPr>
              <a:t>1100-2000 </a:t>
            </a:r>
            <a:r>
              <a:rPr lang="en-US" sz="2600" dirty="0">
                <a:latin typeface="Times New Roman" pitchFamily="18" charset="0"/>
                <a:cs typeface="Times New Roman" pitchFamily="18" charset="0"/>
              </a:rPr>
              <a:t>m. a. s. l in Eth. is suitable for </a:t>
            </a:r>
            <a:r>
              <a:rPr lang="en-US" sz="2600" dirty="0" smtClean="0">
                <a:latin typeface="Times New Roman" pitchFamily="18" charset="0"/>
                <a:cs typeface="Times New Roman" pitchFamily="18" charset="0"/>
              </a:rPr>
              <a:t>garlic</a:t>
            </a:r>
            <a:endParaRPr lang="en-AU" sz="2600" dirty="0">
              <a:latin typeface="Times New Roman" pitchFamily="18" charset="0"/>
              <a:cs typeface="Times New Roman" pitchFamily="18" charset="0"/>
            </a:endParaRPr>
          </a:p>
          <a:p>
            <a:pPr marL="0" indent="0">
              <a:lnSpc>
                <a:spcPct val="120000"/>
              </a:lnSpc>
              <a:buNone/>
            </a:pPr>
            <a:endParaRPr lang="en-AU" sz="2600" dirty="0">
              <a:latin typeface="Times New Roman" pitchFamily="18" charset="0"/>
              <a:cs typeface="Times New Roman" pitchFamily="18" charset="0"/>
            </a:endParaRPr>
          </a:p>
          <a:p>
            <a:pPr>
              <a:lnSpc>
                <a:spcPct val="120000"/>
              </a:lnSpc>
            </a:pPr>
            <a:r>
              <a:rPr lang="en-AU" sz="2600" dirty="0" smtClean="0">
                <a:latin typeface="Times New Roman" pitchFamily="18" charset="0"/>
                <a:cs typeface="Times New Roman" pitchFamily="18" charset="0"/>
              </a:rPr>
              <a:t>Grow </a:t>
            </a:r>
            <a:r>
              <a:rPr lang="en-AU" sz="2600" dirty="0">
                <a:latin typeface="Times New Roman" pitchFamily="18" charset="0"/>
                <a:cs typeface="Times New Roman" pitchFamily="18" charset="0"/>
              </a:rPr>
              <a:t>best in a rich in OM, deep, well drained sandy loam to clay loam with a pH of </a:t>
            </a:r>
            <a:r>
              <a:rPr lang="en-AU" sz="2600" b="1" dirty="0">
                <a:latin typeface="Times New Roman" pitchFamily="18" charset="0"/>
                <a:cs typeface="Times New Roman" pitchFamily="18" charset="0"/>
              </a:rPr>
              <a:t>6-8</a:t>
            </a:r>
            <a:r>
              <a:rPr lang="en-AU" sz="2600" dirty="0">
                <a:latin typeface="Times New Roman" pitchFamily="18" charset="0"/>
                <a:cs typeface="Times New Roman" pitchFamily="18" charset="0"/>
              </a:rPr>
              <a:t>. Heavier clay soils should be avoided as bulbs may become misshapen &amp; harder to dig. </a:t>
            </a:r>
          </a:p>
          <a:p>
            <a:pPr marL="0" indent="0" algn="just">
              <a:lnSpc>
                <a:spcPct val="150000"/>
              </a:lnSpc>
              <a:buNone/>
            </a:pPr>
            <a:endParaRPr lang="en-US" dirty="0"/>
          </a:p>
        </p:txBody>
      </p:sp>
    </p:spTree>
    <p:extLst>
      <p:ext uri="{BB962C8B-B14F-4D97-AF65-F5344CB8AC3E}">
        <p14:creationId xmlns:p14="http://schemas.microsoft.com/office/powerpoint/2010/main" xmlns="" val="25651653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763000" cy="6324600"/>
          </a:xfrm>
        </p:spPr>
        <p:txBody>
          <a:bodyPr/>
          <a:lstStyle/>
          <a:p>
            <a:pPr marL="0" lvl="0" indent="0">
              <a:buNone/>
            </a:pPr>
            <a:r>
              <a:rPr lang="en-US" b="1" dirty="0">
                <a:latin typeface="Times New Roman" pitchFamily="18" charset="0"/>
                <a:cs typeface="Times New Roman" pitchFamily="18" charset="0"/>
              </a:rPr>
              <a:t>Agronomy/cultural practices </a:t>
            </a:r>
            <a:endParaRPr lang="en-US" dirty="0">
              <a:latin typeface="Times New Roman" pitchFamily="18" charset="0"/>
              <a:cs typeface="Times New Roman" pitchFamily="18" charset="0"/>
            </a:endParaRPr>
          </a:p>
          <a:p>
            <a:pPr>
              <a:lnSpc>
                <a:spcPct val="120000"/>
              </a:lnSpc>
            </a:pPr>
            <a:r>
              <a:rPr lang="en-US" sz="2800" b="1" dirty="0">
                <a:latin typeface="Times New Roman" pitchFamily="18" charset="0"/>
                <a:cs typeface="Times New Roman" pitchFamily="18" charset="0"/>
              </a:rPr>
              <a:t>Land preparation</a:t>
            </a:r>
            <a:r>
              <a:rPr lang="en-US" sz="2600" b="1" dirty="0">
                <a:latin typeface="Times New Roman" pitchFamily="18" charset="0"/>
                <a:cs typeface="Times New Roman" pitchFamily="18" charset="0"/>
              </a:rPr>
              <a:t>: well </a:t>
            </a:r>
            <a:r>
              <a:rPr lang="en-US" sz="2600" dirty="0">
                <a:latin typeface="Times New Roman" pitchFamily="18" charset="0"/>
                <a:cs typeface="Times New Roman" pitchFamily="18" charset="0"/>
              </a:rPr>
              <a:t>prepared field that was not used for related crops in the last 2-3 seasons.</a:t>
            </a:r>
          </a:p>
          <a:p>
            <a:pPr>
              <a:lnSpc>
                <a:spcPct val="120000"/>
              </a:lnSpc>
            </a:pPr>
            <a:endParaRPr lang="en-US" sz="2600" b="1" dirty="0">
              <a:latin typeface="Times New Roman" pitchFamily="18" charset="0"/>
              <a:cs typeface="Times New Roman" pitchFamily="18" charset="0"/>
            </a:endParaRPr>
          </a:p>
          <a:p>
            <a:pPr>
              <a:lnSpc>
                <a:spcPct val="120000"/>
              </a:lnSpc>
            </a:pPr>
            <a:r>
              <a:rPr lang="en-US" sz="2800" b="1" dirty="0">
                <a:latin typeface="Times New Roman" pitchFamily="18" charset="0"/>
                <a:cs typeface="Times New Roman" pitchFamily="18" charset="0"/>
              </a:rPr>
              <a:t>Seeding rate</a:t>
            </a:r>
            <a:r>
              <a:rPr lang="en-US" sz="2600" b="1" dirty="0">
                <a:latin typeface="Times New Roman" pitchFamily="18" charset="0"/>
                <a:cs typeface="Times New Roman" pitchFamily="18" charset="0"/>
              </a:rPr>
              <a:t>: </a:t>
            </a:r>
            <a:endParaRPr lang="en-US" sz="2600" b="1" dirty="0" smtClean="0">
              <a:latin typeface="Times New Roman" pitchFamily="18" charset="0"/>
              <a:cs typeface="Times New Roman" pitchFamily="18" charset="0"/>
            </a:endParaRPr>
          </a:p>
          <a:p>
            <a:pPr lvl="1">
              <a:lnSpc>
                <a:spcPct val="120000"/>
              </a:lnSpc>
            </a:pPr>
            <a:r>
              <a:rPr lang="en-US" sz="2600" dirty="0" err="1" smtClean="0">
                <a:latin typeface="Times New Roman" pitchFamily="18" charset="0"/>
                <a:cs typeface="Times New Roman" pitchFamily="18" charset="0"/>
              </a:rPr>
              <a:t>vegetatively</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propagated using cloves produced by breaking up the bulbs &amp; </a:t>
            </a:r>
            <a:endParaRPr lang="en-US" sz="2600" dirty="0" smtClean="0">
              <a:latin typeface="Times New Roman" pitchFamily="18" charset="0"/>
              <a:cs typeface="Times New Roman" pitchFamily="18" charset="0"/>
            </a:endParaRPr>
          </a:p>
          <a:p>
            <a:pPr lvl="1">
              <a:lnSpc>
                <a:spcPct val="120000"/>
              </a:lnSpc>
            </a:pPr>
            <a:r>
              <a:rPr lang="en-US" sz="2600" dirty="0" smtClean="0">
                <a:latin typeface="Times New Roman" pitchFamily="18" charset="0"/>
                <a:cs typeface="Times New Roman" pitchFamily="18" charset="0"/>
              </a:rPr>
              <a:t>8-10 </a:t>
            </a:r>
            <a:r>
              <a:rPr lang="en-US" sz="2600" dirty="0" err="1">
                <a:latin typeface="Times New Roman" pitchFamily="18" charset="0"/>
                <a:cs typeface="Times New Roman" pitchFamily="18" charset="0"/>
              </a:rPr>
              <a:t>Qt</a:t>
            </a:r>
            <a:r>
              <a:rPr lang="en-US" sz="2600" dirty="0">
                <a:latin typeface="Times New Roman" pitchFamily="18" charset="0"/>
                <a:cs typeface="Times New Roman" pitchFamily="18" charset="0"/>
              </a:rPr>
              <a:t>/ha bulb with </a:t>
            </a:r>
            <a:r>
              <a:rPr lang="en-US" sz="3200" dirty="0">
                <a:latin typeface="Times New Roman" pitchFamily="18" charset="0"/>
                <a:cs typeface="Times New Roman" pitchFamily="18" charset="0"/>
              </a:rPr>
              <a:t>clove size of 1.50- 2.50 g</a:t>
            </a:r>
            <a:r>
              <a:rPr lang="en-US" sz="3200" b="1" dirty="0">
                <a:latin typeface="Times New Roman" pitchFamily="18" charset="0"/>
                <a:cs typeface="Times New Roman" pitchFamily="18" charset="0"/>
              </a:rPr>
              <a:t> </a:t>
            </a:r>
            <a:r>
              <a:rPr lang="en-US" sz="2600" dirty="0">
                <a:latin typeface="Times New Roman" pitchFamily="18" charset="0"/>
                <a:cs typeface="Times New Roman" pitchFamily="18" charset="0"/>
              </a:rPr>
              <a:t>are required for planting</a:t>
            </a:r>
          </a:p>
          <a:p>
            <a:endParaRPr lang="en-AU" sz="2600" dirty="0">
              <a:latin typeface="Times New Roman" pitchFamily="18" charset="0"/>
              <a:cs typeface="Times New Roman" pitchFamily="18" charset="0"/>
            </a:endParaRPr>
          </a:p>
          <a:p>
            <a:pPr marL="0" indent="0">
              <a:buNone/>
            </a:pPr>
            <a:endParaRPr lang="en-US" sz="2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9116195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8077200"/>
          </a:xfrm>
        </p:spPr>
        <p:txBody>
          <a:bodyPr>
            <a:normAutofit/>
          </a:bodyPr>
          <a:lstStyle/>
          <a:p>
            <a:r>
              <a:rPr lang="en-US" sz="2800" b="1" dirty="0" smtClean="0">
                <a:latin typeface="Times New Roman" pitchFamily="18" charset="0"/>
                <a:cs typeface="Times New Roman" pitchFamily="18" charset="0"/>
              </a:rPr>
              <a:t>Clove </a:t>
            </a:r>
            <a:r>
              <a:rPr lang="en-US" sz="2800" b="1" dirty="0">
                <a:latin typeface="Times New Roman" pitchFamily="18" charset="0"/>
                <a:cs typeface="Times New Roman" pitchFamily="18" charset="0"/>
              </a:rPr>
              <a:t>Preparation for Planting</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Garlic </a:t>
            </a:r>
            <a:r>
              <a:rPr lang="en-US" sz="2600" dirty="0">
                <a:latin typeface="Times New Roman" pitchFamily="18" charset="0"/>
                <a:cs typeface="Times New Roman" pitchFamily="18" charset="0"/>
              </a:rPr>
              <a:t>seed stock should be stored as whole bulbs </a:t>
            </a:r>
            <a:r>
              <a:rPr lang="en-US" sz="2600" dirty="0" smtClean="0">
                <a:latin typeface="Times New Roman" pitchFamily="18" charset="0"/>
                <a:cs typeface="Times New Roman" pitchFamily="18" charset="0"/>
              </a:rPr>
              <a:t>before </a:t>
            </a:r>
            <a:r>
              <a:rPr lang="en-US" sz="2600" dirty="0">
                <a:latin typeface="Times New Roman" pitchFamily="18" charset="0"/>
                <a:cs typeface="Times New Roman" pitchFamily="18" charset="0"/>
              </a:rPr>
              <a:t>planting, </a:t>
            </a:r>
            <a:r>
              <a:rPr lang="en-US" sz="2600" dirty="0" smtClean="0">
                <a:latin typeface="Times New Roman" pitchFamily="18" charset="0"/>
                <a:cs typeface="Times New Roman" pitchFamily="18" charset="0"/>
              </a:rPr>
              <a:t>since </a:t>
            </a:r>
            <a:r>
              <a:rPr lang="en-US" sz="2600" dirty="0">
                <a:latin typeface="Times New Roman" pitchFamily="18" charset="0"/>
                <a:cs typeface="Times New Roman" pitchFamily="18" charset="0"/>
              </a:rPr>
              <a:t>cloves separated from the parent bulb deteriorate more rapidly than whole bulbs. </a:t>
            </a:r>
            <a:endParaRPr lang="en-US" sz="26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Break/crack apart the </a:t>
            </a:r>
            <a:r>
              <a:rPr lang="en-US" sz="2600" dirty="0">
                <a:latin typeface="Times New Roman" pitchFamily="18" charset="0"/>
                <a:cs typeface="Times New Roman" pitchFamily="18" charset="0"/>
              </a:rPr>
              <a:t>bulbs just prior to planting. </a:t>
            </a:r>
            <a:r>
              <a:rPr lang="en-US" sz="2600" dirty="0" smtClean="0">
                <a:latin typeface="Times New Roman" pitchFamily="18" charset="0"/>
                <a:cs typeface="Times New Roman" pitchFamily="18" charset="0"/>
              </a:rPr>
              <a:t>Dry </a:t>
            </a:r>
            <a:r>
              <a:rPr lang="en-US" sz="2600" dirty="0">
                <a:latin typeface="Times New Roman" pitchFamily="18" charset="0"/>
                <a:cs typeface="Times New Roman" pitchFamily="18" charset="0"/>
              </a:rPr>
              <a:t>bulbs are more easily broken apart into cloves than damp bulbs</a:t>
            </a:r>
            <a:r>
              <a:rPr lang="en-US" sz="2600" dirty="0" smtClean="0">
                <a:latin typeface="Times New Roman" pitchFamily="18" charset="0"/>
                <a:cs typeface="Times New Roman" pitchFamily="18" charset="0"/>
              </a:rPr>
              <a:t>.</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Any damaged or diseased cloves should not be planted. </a:t>
            </a:r>
            <a:endParaRPr lang="en-US" sz="2600" dirty="0" smtClean="0">
              <a:latin typeface="Times New Roman" pitchFamily="18" charset="0"/>
              <a:cs typeface="Times New Roman" pitchFamily="18" charset="0"/>
            </a:endParaRP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Harvesting </a:t>
            </a:r>
            <a:r>
              <a:rPr lang="en-US" sz="2600" dirty="0">
                <a:latin typeface="Times New Roman" pitchFamily="18" charset="0"/>
                <a:cs typeface="Times New Roman" pitchFamily="18" charset="0"/>
              </a:rPr>
              <a:t>very mature bulbs increases the ease of clove separation prior to planting. </a:t>
            </a:r>
            <a:r>
              <a:rPr lang="en-US" sz="2600" dirty="0" smtClean="0">
                <a:latin typeface="Times New Roman" pitchFamily="18" charset="0"/>
                <a:cs typeface="Times New Roman" pitchFamily="18" charset="0"/>
              </a:rPr>
              <a:t>Planting </a:t>
            </a:r>
            <a:r>
              <a:rPr lang="en-US" sz="2600" dirty="0">
                <a:latin typeface="Times New Roman" pitchFamily="18" charset="0"/>
                <a:cs typeface="Times New Roman" pitchFamily="18" charset="0"/>
              </a:rPr>
              <a:t>larger cloves of the same strain of garlic will produce larger bulbs than </a:t>
            </a:r>
            <a:r>
              <a:rPr lang="en-US" sz="2600" dirty="0" smtClean="0">
                <a:latin typeface="Times New Roman" pitchFamily="18" charset="0"/>
                <a:cs typeface="Times New Roman" pitchFamily="18" charset="0"/>
              </a:rPr>
              <a:t>smaller </a:t>
            </a:r>
            <a:r>
              <a:rPr lang="en-US" sz="2600" dirty="0">
                <a:latin typeface="Times New Roman" pitchFamily="18" charset="0"/>
                <a:cs typeface="Times New Roman" pitchFamily="18" charset="0"/>
              </a:rPr>
              <a:t>cloves</a:t>
            </a:r>
            <a:r>
              <a:rPr lang="en-US" sz="2600" dirty="0" smtClean="0">
                <a:latin typeface="Times New Roman" pitchFamily="18" charset="0"/>
                <a:cs typeface="Times New Roman" pitchFamily="18" charset="0"/>
              </a:rPr>
              <a:t>.</a:t>
            </a:r>
          </a:p>
          <a:p>
            <a:endParaRPr lang="en-US" sz="2600" dirty="0">
              <a:latin typeface="Times New Roman" pitchFamily="18" charset="0"/>
              <a:cs typeface="Times New Roman" pitchFamily="18" charset="0"/>
            </a:endParaRPr>
          </a:p>
          <a:p>
            <a:pPr marL="0" indent="0">
              <a:buNone/>
            </a:pPr>
            <a:r>
              <a:rPr lang="en-US" sz="2600" dirty="0" smtClean="0">
                <a:latin typeface="Times New Roman" pitchFamily="18" charset="0"/>
                <a:cs typeface="Times New Roman" pitchFamily="18" charset="0"/>
              </a:rPr>
              <a:t> </a:t>
            </a:r>
            <a:endParaRPr lang="en-US" sz="2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066378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C00000"/>
                </a:solidFill>
                <a:latin typeface="Times New Roman" pitchFamily="18" charset="0"/>
                <a:cs typeface="Times New Roman" pitchFamily="18" charset="0"/>
              </a:rPr>
              <a:t>Varieties released Ethiopia</a:t>
            </a:r>
            <a:r>
              <a:rPr lang="en-US" dirty="0"/>
              <a:t/>
            </a:r>
            <a:br>
              <a:rPr lang="en-US" dirty="0"/>
            </a:br>
            <a:endParaRPr lang="en-US" dirty="0"/>
          </a:p>
        </p:txBody>
      </p:sp>
      <p:sp>
        <p:nvSpPr>
          <p:cNvPr id="3" name="Content Placeholder 2"/>
          <p:cNvSpPr>
            <a:spLocks noGrp="1"/>
          </p:cNvSpPr>
          <p:nvPr>
            <p:ph idx="1"/>
          </p:nvPr>
        </p:nvSpPr>
        <p:spPr>
          <a:xfrm>
            <a:off x="228600" y="838200"/>
            <a:ext cx="8610600" cy="6019800"/>
          </a:xfrm>
        </p:spPr>
        <p:txBody>
          <a:bodyPr>
            <a:normAutofit fontScale="77500" lnSpcReduction="20000"/>
          </a:bodyPr>
          <a:lstStyle/>
          <a:p>
            <a:r>
              <a:rPr lang="en-US" sz="3800" b="1" dirty="0" smtClean="0">
                <a:solidFill>
                  <a:srgbClr val="00B050"/>
                </a:solidFill>
                <a:latin typeface="Times New Roman" pitchFamily="18" charset="0"/>
                <a:cs typeface="Times New Roman" pitchFamily="18" charset="0"/>
              </a:rPr>
              <a:t>Table 1. Average seed yield &amp; some other characters of Tomato variety</a:t>
            </a:r>
          </a:p>
          <a:p>
            <a:endParaRPr lang="en-US" sz="3800" b="1" dirty="0" smtClean="0">
              <a:solidFill>
                <a:srgbClr val="00B050"/>
              </a:solidFill>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r>
              <a:rPr lang="en-US" b="1" dirty="0" smtClean="0"/>
              <a:t>Source</a:t>
            </a:r>
            <a:r>
              <a:rPr lang="en-US" b="1" dirty="0"/>
              <a:t>: </a:t>
            </a:r>
            <a:r>
              <a:rPr lang="en-US" b="1" dirty="0" err="1"/>
              <a:t>Melkassa</a:t>
            </a:r>
            <a:r>
              <a:rPr lang="en-US" b="1" dirty="0"/>
              <a:t> Agricultural research center </a:t>
            </a:r>
            <a:endParaRPr lang="en-US" dirty="0"/>
          </a:p>
          <a:p>
            <a:endParaRPr lang="en-US" dirty="0" smtClean="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931396623"/>
              </p:ext>
            </p:extLst>
          </p:nvPr>
        </p:nvGraphicFramePr>
        <p:xfrm>
          <a:off x="152400" y="1828800"/>
          <a:ext cx="8801100" cy="6724650"/>
        </p:xfrm>
        <a:graphic>
          <a:graphicData uri="http://schemas.openxmlformats.org/presentationml/2006/ole">
            <p:oleObj spid="_x0000_s1362" name="Document" r:id="rId3" imgW="8284536" imgH="6057360" progId="Word.Document.12">
              <p:embed/>
            </p:oleObj>
          </a:graphicData>
        </a:graphic>
      </p:graphicFrame>
    </p:spTree>
    <p:extLst>
      <p:ext uri="{BB962C8B-B14F-4D97-AF65-F5344CB8AC3E}">
        <p14:creationId xmlns:p14="http://schemas.microsoft.com/office/powerpoint/2010/main" xmlns="" val="28784217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934200"/>
          </a:xfrm>
        </p:spPr>
        <p:txBody>
          <a:bodyPr>
            <a:normAutofit/>
          </a:bodyPr>
          <a:lstStyle/>
          <a:p>
            <a:pPr algn="just">
              <a:defRPr/>
            </a:pPr>
            <a:r>
              <a:rPr lang="de-DE" sz="2800" b="1" dirty="0">
                <a:latin typeface="Times New Roman" pitchFamily="18" charset="0"/>
                <a:cs typeface="Times New Roman" pitchFamily="18" charset="0"/>
              </a:rPr>
              <a:t>Plant spacing and </a:t>
            </a:r>
            <a:r>
              <a:rPr lang="en-US" sz="2800" b="1" dirty="0">
                <a:latin typeface="Times New Roman" pitchFamily="18" charset="0"/>
                <a:cs typeface="Times New Roman" pitchFamily="18" charset="0"/>
              </a:rPr>
              <a:t>Planting time</a:t>
            </a:r>
            <a:r>
              <a:rPr lang="en-US" sz="2800" dirty="0" smtClean="0">
                <a:latin typeface="Times New Roman" pitchFamily="18" charset="0"/>
                <a:cs typeface="Times New Roman" pitchFamily="18" charset="0"/>
              </a:rPr>
              <a:t>:-</a:t>
            </a:r>
          </a:p>
          <a:p>
            <a:pPr lvl="1" algn="just">
              <a:defRPr/>
            </a:pPr>
            <a:r>
              <a:rPr lang="en-US" sz="2600" dirty="0" smtClean="0">
                <a:latin typeface="Times New Roman" pitchFamily="18" charset="0"/>
                <a:cs typeface="Times New Roman" pitchFamily="18" charset="0"/>
              </a:rPr>
              <a:t>30cmx10cm </a:t>
            </a:r>
            <a:r>
              <a:rPr lang="en-US" sz="2600" dirty="0">
                <a:latin typeface="Times New Roman" pitchFamily="18" charset="0"/>
                <a:cs typeface="Times New Roman" pitchFamily="18" charset="0"/>
              </a:rPr>
              <a:t>with 5-8 cm deep</a:t>
            </a:r>
            <a:r>
              <a:rPr lang="en-US" sz="2600" dirty="0" smtClean="0">
                <a:latin typeface="Times New Roman" pitchFamily="18" charset="0"/>
                <a:cs typeface="Times New Roman" pitchFamily="18" charset="0"/>
              </a:rPr>
              <a:t>;</a:t>
            </a:r>
          </a:p>
          <a:p>
            <a:pPr lvl="1" algn="just">
              <a:defRPr/>
            </a:pP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planted at the beginning of the rainy period (June to July) &amp; If irrigated at any time of the year. </a:t>
            </a:r>
          </a:p>
          <a:p>
            <a:pPr algn="just">
              <a:defRPr/>
            </a:pPr>
            <a:endParaRPr lang="en-US" sz="2600" dirty="0">
              <a:latin typeface="Times New Roman" pitchFamily="18" charset="0"/>
              <a:cs typeface="Times New Roman" pitchFamily="18" charset="0"/>
            </a:endParaRPr>
          </a:p>
          <a:p>
            <a:pPr algn="just">
              <a:defRPr/>
            </a:pPr>
            <a:r>
              <a:rPr lang="en-US" sz="2800" b="1" dirty="0">
                <a:latin typeface="Times New Roman" pitchFamily="18" charset="0"/>
                <a:cs typeface="Times New Roman" pitchFamily="18" charset="0"/>
              </a:rPr>
              <a:t>Weeding and cultivation</a:t>
            </a:r>
            <a:r>
              <a:rPr lang="en-US" sz="2600" dirty="0">
                <a:latin typeface="Times New Roman" pitchFamily="18" charset="0"/>
                <a:cs typeface="Times New Roman" pitchFamily="18" charset="0"/>
              </a:rPr>
              <a:t>: every 10-15days</a:t>
            </a:r>
          </a:p>
          <a:p>
            <a:pPr marL="0" indent="0">
              <a:buNone/>
            </a:pPr>
            <a:r>
              <a:rPr lang="en-US" sz="2600" dirty="0">
                <a:latin typeface="Times New Roman" pitchFamily="18" charset="0"/>
                <a:cs typeface="Times New Roman" pitchFamily="18" charset="0"/>
              </a:rPr>
              <a:t> </a:t>
            </a:r>
          </a:p>
          <a:p>
            <a:r>
              <a:rPr lang="en-US" sz="2800" b="1" dirty="0">
                <a:latin typeface="Times New Roman" pitchFamily="18" charset="0"/>
                <a:cs typeface="Times New Roman" pitchFamily="18" charset="0"/>
              </a:rPr>
              <a:t>Fertilizer</a:t>
            </a:r>
            <a:r>
              <a:rPr lang="en-US" sz="28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200kg/ha </a:t>
            </a:r>
            <a:r>
              <a:rPr lang="en-US" sz="2600" dirty="0">
                <a:latin typeface="Times New Roman" pitchFamily="18" charset="0"/>
                <a:cs typeface="Times New Roman" pitchFamily="18" charset="0"/>
              </a:rPr>
              <a:t>DAP </a:t>
            </a:r>
            <a:r>
              <a:rPr lang="en-US" sz="2600" dirty="0" smtClean="0">
                <a:latin typeface="Times New Roman" pitchFamily="18" charset="0"/>
                <a:cs typeface="Times New Roman" pitchFamily="18" charset="0"/>
              </a:rPr>
              <a:t>&amp; 150kg/ha </a:t>
            </a:r>
            <a:r>
              <a:rPr lang="en-US" sz="2600" dirty="0">
                <a:latin typeface="Times New Roman" pitchFamily="18" charset="0"/>
                <a:cs typeface="Times New Roman" pitchFamily="18" charset="0"/>
              </a:rPr>
              <a:t>of Urea (50% at the time of transplanting &amp; 50% a half month after transplanting).</a:t>
            </a:r>
          </a:p>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Irrigation</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During the dry periods at weekly intervals; Longer interval necessary on heavy soils </a:t>
            </a:r>
          </a:p>
          <a:p>
            <a:endParaRPr lang="en-US" sz="26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18747645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858000"/>
          </a:xfrm>
        </p:spPr>
        <p:txBody>
          <a:bodyPr>
            <a:noAutofit/>
          </a:bodyPr>
          <a:lstStyle/>
          <a:p>
            <a:r>
              <a:rPr lang="en-US" sz="2800" b="1" dirty="0">
                <a:latin typeface="Times New Roman" pitchFamily="18" charset="0"/>
                <a:cs typeface="Times New Roman" pitchFamily="18" charset="0"/>
              </a:rPr>
              <a:t>Mulching</a:t>
            </a:r>
            <a:r>
              <a:rPr lang="en-US" sz="2800" dirty="0">
                <a:latin typeface="Times New Roman" pitchFamily="18" charset="0"/>
                <a:cs typeface="Times New Roman" pitchFamily="18" charset="0"/>
              </a:rPr>
              <a:t>:</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with </a:t>
            </a:r>
            <a:r>
              <a:rPr lang="en-US" sz="2600" dirty="0">
                <a:latin typeface="Times New Roman" pitchFamily="18" charset="0"/>
                <a:cs typeface="Times New Roman" pitchFamily="18" charset="0"/>
              </a:rPr>
              <a:t>clean straw or other </a:t>
            </a:r>
            <a:r>
              <a:rPr lang="en-US" sz="2600" dirty="0" smtClean="0">
                <a:latin typeface="Times New Roman" pitchFamily="18" charset="0"/>
                <a:cs typeface="Times New Roman" pitchFamily="18" charset="0"/>
              </a:rPr>
              <a:t>immediately after </a:t>
            </a:r>
            <a:r>
              <a:rPr lang="en-US" sz="2600" dirty="0">
                <a:latin typeface="Times New Roman" pitchFamily="18" charset="0"/>
                <a:cs typeface="Times New Roman" pitchFamily="18" charset="0"/>
              </a:rPr>
              <a:t>planting in climates with very hard frosts. </a:t>
            </a: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If </a:t>
            </a:r>
            <a:r>
              <a:rPr lang="en-US" sz="2600" dirty="0">
                <a:latin typeface="Times New Roman" pitchFamily="18" charset="0"/>
                <a:cs typeface="Times New Roman" pitchFamily="18" charset="0"/>
              </a:rPr>
              <a:t>you live in warmer areas, it is good to mulch after the ground gets cold, so that the cloves will experience their required chilling </a:t>
            </a:r>
            <a:r>
              <a:rPr lang="en-US" sz="2600" dirty="0" err="1">
                <a:latin typeface="Times New Roman" pitchFamily="18" charset="0"/>
                <a:cs typeface="Times New Roman" pitchFamily="18" charset="0"/>
              </a:rPr>
              <a:t>vernalization</a:t>
            </a:r>
            <a:r>
              <a:rPr lang="en-US" sz="2600" dirty="0">
                <a:latin typeface="Times New Roman" pitchFamily="18" charset="0"/>
                <a:cs typeface="Times New Roman" pitchFamily="18" charset="0"/>
              </a:rPr>
              <a:t> period.</a:t>
            </a:r>
          </a:p>
          <a:p>
            <a:pPr lvl="0"/>
            <a:endParaRPr lang="en-US" sz="2600" b="1" dirty="0">
              <a:latin typeface="Times New Roman" pitchFamily="18" charset="0"/>
              <a:cs typeface="Times New Roman" pitchFamily="18" charset="0"/>
            </a:endParaRPr>
          </a:p>
          <a:p>
            <a:pPr lvl="0"/>
            <a:r>
              <a:rPr lang="en-US" sz="2800" b="1" dirty="0">
                <a:latin typeface="Times New Roman" pitchFamily="18" charset="0"/>
                <a:cs typeface="Times New Roman" pitchFamily="18" charset="0"/>
              </a:rPr>
              <a:t>Disease &amp; insect </a:t>
            </a:r>
            <a:r>
              <a:rPr lang="en-US" sz="2800" b="1" dirty="0" smtClean="0">
                <a:latin typeface="Times New Roman" pitchFamily="18" charset="0"/>
                <a:cs typeface="Times New Roman" pitchFamily="18" charset="0"/>
              </a:rPr>
              <a:t>pest-</a:t>
            </a:r>
          </a:p>
          <a:p>
            <a:pPr lvl="1"/>
            <a:r>
              <a:rPr lang="en-US" sz="2200" b="1"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Fusarium</a:t>
            </a:r>
            <a:r>
              <a:rPr lang="en-US" sz="2600" dirty="0">
                <a:latin typeface="Times New Roman" pitchFamily="18" charset="0"/>
                <a:cs typeface="Times New Roman" pitchFamily="18" charset="0"/>
              </a:rPr>
              <a:t> basal rot, </a:t>
            </a:r>
            <a:r>
              <a:rPr lang="en-US" sz="2600" dirty="0" err="1">
                <a:latin typeface="Times New Roman" pitchFamily="18" charset="0"/>
                <a:cs typeface="Times New Roman" pitchFamily="18" charset="0"/>
              </a:rPr>
              <a:t>Pencillium</a:t>
            </a:r>
            <a:r>
              <a:rPr lang="en-US" sz="2600" dirty="0">
                <a:latin typeface="Times New Roman" pitchFamily="18" charset="0"/>
                <a:cs typeface="Times New Roman" pitchFamily="18" charset="0"/>
              </a:rPr>
              <a:t>, Powdery mildew, Purple blotch, Botrytis </a:t>
            </a:r>
            <a:r>
              <a:rPr lang="en-US" sz="2600" dirty="0" smtClean="0">
                <a:latin typeface="Times New Roman" pitchFamily="18" charset="0"/>
                <a:cs typeface="Times New Roman" pitchFamily="18" charset="0"/>
              </a:rPr>
              <a:t>&amp;</a:t>
            </a:r>
          </a:p>
          <a:p>
            <a:pPr lvl="1"/>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Pests (Cut worms)</a:t>
            </a:r>
          </a:p>
          <a:p>
            <a:pPr marL="0" indent="0">
              <a:buNone/>
            </a:pPr>
            <a:r>
              <a:rPr lang="en-US" sz="2600" b="1" u="sng" dirty="0">
                <a:latin typeface="Times New Roman" pitchFamily="18" charset="0"/>
                <a:cs typeface="Times New Roman" pitchFamily="18" charset="0"/>
              </a:rPr>
              <a:t/>
            </a:r>
            <a:br>
              <a:rPr lang="en-US" sz="2600" b="1" u="sng" dirty="0">
                <a:latin typeface="Times New Roman" pitchFamily="18" charset="0"/>
                <a:cs typeface="Times New Roman" pitchFamily="18" charset="0"/>
              </a:rPr>
            </a:br>
            <a:endParaRPr lang="en-US" sz="2600" dirty="0">
              <a:latin typeface="Times New Roman" pitchFamily="18" charset="0"/>
              <a:cs typeface="Times New Roman" pitchFamily="18" charset="0"/>
            </a:endParaRPr>
          </a:p>
          <a:p>
            <a:pPr algn="just">
              <a:defRPr/>
            </a:pPr>
            <a:endParaRPr lang="en-US" sz="26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7921229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477000"/>
          </a:xfrm>
        </p:spPr>
        <p:txBody>
          <a:bodyPr>
            <a:normAutofit fontScale="62500" lnSpcReduction="20000"/>
          </a:bodyPr>
          <a:lstStyle/>
          <a:p>
            <a:pPr marL="0" lvl="0" indent="0">
              <a:lnSpc>
                <a:spcPct val="120000"/>
              </a:lnSpc>
              <a:buNone/>
            </a:pPr>
            <a:r>
              <a:rPr lang="en-AU" sz="5100" b="1" dirty="0">
                <a:latin typeface="Times New Roman" pitchFamily="18" charset="0"/>
                <a:cs typeface="Times New Roman" pitchFamily="18" charset="0"/>
              </a:rPr>
              <a:t>Harvesting and post harvest handling </a:t>
            </a:r>
            <a:endParaRPr lang="en-US" sz="5100" dirty="0">
              <a:latin typeface="Times New Roman" pitchFamily="18" charset="0"/>
              <a:cs typeface="Times New Roman" pitchFamily="18" charset="0"/>
            </a:endParaRPr>
          </a:p>
          <a:p>
            <a:pPr>
              <a:lnSpc>
                <a:spcPct val="120000"/>
              </a:lnSpc>
            </a:pPr>
            <a:r>
              <a:rPr lang="en-AU" sz="4200" dirty="0">
                <a:latin typeface="Times New Roman" pitchFamily="18" charset="0"/>
                <a:cs typeface="Times New Roman" pitchFamily="18" charset="0"/>
              </a:rPr>
              <a:t>Garlic will be </a:t>
            </a:r>
            <a:r>
              <a:rPr lang="en-AU" sz="4500" dirty="0">
                <a:latin typeface="Times New Roman" pitchFamily="18" charset="0"/>
                <a:cs typeface="Times New Roman" pitchFamily="18" charset="0"/>
              </a:rPr>
              <a:t>ready to harvest </a:t>
            </a:r>
            <a:endParaRPr lang="en-AU" sz="4500" dirty="0" smtClean="0">
              <a:latin typeface="Times New Roman" pitchFamily="18" charset="0"/>
              <a:cs typeface="Times New Roman" pitchFamily="18" charset="0"/>
            </a:endParaRPr>
          </a:p>
          <a:p>
            <a:pPr lvl="1">
              <a:lnSpc>
                <a:spcPct val="120000"/>
              </a:lnSpc>
            </a:pPr>
            <a:r>
              <a:rPr lang="en-AU" sz="4200" dirty="0" smtClean="0">
                <a:latin typeface="Times New Roman" pitchFamily="18" charset="0"/>
                <a:cs typeface="Times New Roman" pitchFamily="18" charset="0"/>
              </a:rPr>
              <a:t>when </a:t>
            </a:r>
            <a:r>
              <a:rPr lang="en-AU" sz="4200" dirty="0">
                <a:latin typeface="Times New Roman" pitchFamily="18" charset="0"/>
                <a:cs typeface="Times New Roman" pitchFamily="18" charset="0"/>
              </a:rPr>
              <a:t>the leaves begin to </a:t>
            </a:r>
            <a:r>
              <a:rPr lang="en-AU" sz="4200" dirty="0" smtClean="0">
                <a:latin typeface="Times New Roman" pitchFamily="18" charset="0"/>
                <a:cs typeface="Times New Roman" pitchFamily="18" charset="0"/>
              </a:rPr>
              <a:t>yellow (going </a:t>
            </a:r>
            <a:r>
              <a:rPr lang="en-AU" sz="4200" dirty="0">
                <a:latin typeface="Times New Roman" pitchFamily="18" charset="0"/>
                <a:cs typeface="Times New Roman" pitchFamily="18" charset="0"/>
              </a:rPr>
              <a:t>to die- 50-75% of the leaves fall down) in early summer. </a:t>
            </a:r>
            <a:endParaRPr lang="en-AU" sz="4200" dirty="0" smtClean="0">
              <a:latin typeface="Times New Roman" pitchFamily="18" charset="0"/>
              <a:cs typeface="Times New Roman" pitchFamily="18" charset="0"/>
            </a:endParaRPr>
          </a:p>
          <a:p>
            <a:pPr>
              <a:lnSpc>
                <a:spcPct val="120000"/>
              </a:lnSpc>
            </a:pPr>
            <a:endParaRPr lang="en-AU" sz="4200" dirty="0" smtClean="0">
              <a:latin typeface="Times New Roman" pitchFamily="18" charset="0"/>
              <a:cs typeface="Times New Roman" pitchFamily="18" charset="0"/>
            </a:endParaRPr>
          </a:p>
          <a:p>
            <a:pPr>
              <a:lnSpc>
                <a:spcPct val="120000"/>
              </a:lnSpc>
            </a:pPr>
            <a:r>
              <a:rPr lang="en-AU" sz="4200" dirty="0" smtClean="0">
                <a:latin typeface="Times New Roman" pitchFamily="18" charset="0"/>
                <a:cs typeface="Times New Roman" pitchFamily="18" charset="0"/>
              </a:rPr>
              <a:t>Lift </a:t>
            </a:r>
            <a:r>
              <a:rPr lang="en-AU" sz="4200" dirty="0">
                <a:latin typeface="Times New Roman" pitchFamily="18" charset="0"/>
                <a:cs typeface="Times New Roman" pitchFamily="18" charset="0"/>
              </a:rPr>
              <a:t>up the entire plant </a:t>
            </a:r>
            <a:r>
              <a:rPr lang="en-AU" sz="4500" dirty="0">
                <a:latin typeface="Times New Roman" pitchFamily="18" charset="0"/>
                <a:cs typeface="Times New Roman" pitchFamily="18" charset="0"/>
              </a:rPr>
              <a:t>by hand or with a spading fork</a:t>
            </a:r>
            <a:r>
              <a:rPr lang="en-AU" sz="4200" dirty="0">
                <a:latin typeface="Times New Roman" pitchFamily="18" charset="0"/>
                <a:cs typeface="Times New Roman" pitchFamily="18" charset="0"/>
              </a:rPr>
              <a:t>, being careful </a:t>
            </a:r>
            <a:endParaRPr lang="en-AU" sz="4200" dirty="0" smtClean="0">
              <a:latin typeface="Times New Roman" pitchFamily="18" charset="0"/>
              <a:cs typeface="Times New Roman" pitchFamily="18" charset="0"/>
            </a:endParaRPr>
          </a:p>
          <a:p>
            <a:pPr lvl="1">
              <a:lnSpc>
                <a:spcPct val="120000"/>
              </a:lnSpc>
            </a:pPr>
            <a:r>
              <a:rPr lang="en-AU" sz="4200" dirty="0" smtClean="0">
                <a:latin typeface="Times New Roman" pitchFamily="18" charset="0"/>
                <a:cs typeface="Times New Roman" pitchFamily="18" charset="0"/>
              </a:rPr>
              <a:t>not </a:t>
            </a:r>
            <a:r>
              <a:rPr lang="en-AU" sz="4200" dirty="0">
                <a:latin typeface="Times New Roman" pitchFamily="18" charset="0"/>
                <a:cs typeface="Times New Roman" pitchFamily="18" charset="0"/>
              </a:rPr>
              <a:t>to bruise the </a:t>
            </a:r>
            <a:r>
              <a:rPr lang="en-AU" sz="4200" dirty="0" smtClean="0">
                <a:latin typeface="Times New Roman" pitchFamily="18" charset="0"/>
                <a:cs typeface="Times New Roman" pitchFamily="18" charset="0"/>
              </a:rPr>
              <a:t>bulbs &amp; brush </a:t>
            </a:r>
            <a:r>
              <a:rPr lang="en-AU" sz="4200" dirty="0">
                <a:latin typeface="Times New Roman" pitchFamily="18" charset="0"/>
                <a:cs typeface="Times New Roman" pitchFamily="18" charset="0"/>
              </a:rPr>
              <a:t>off the soil but do not wash the bulbs. </a:t>
            </a:r>
            <a:endParaRPr lang="en-AU" sz="4200" dirty="0" smtClean="0">
              <a:latin typeface="Times New Roman" pitchFamily="18" charset="0"/>
              <a:cs typeface="Times New Roman" pitchFamily="18" charset="0"/>
            </a:endParaRPr>
          </a:p>
          <a:p>
            <a:pPr>
              <a:lnSpc>
                <a:spcPct val="120000"/>
              </a:lnSpc>
            </a:pPr>
            <a:endParaRPr lang="en-US" sz="4200" dirty="0" smtClean="0">
              <a:latin typeface="Times New Roman" pitchFamily="18" charset="0"/>
              <a:cs typeface="Times New Roman" pitchFamily="18" charset="0"/>
            </a:endParaRPr>
          </a:p>
          <a:p>
            <a:pPr>
              <a:lnSpc>
                <a:spcPct val="120000"/>
              </a:lnSpc>
            </a:pPr>
            <a:r>
              <a:rPr lang="en-US" sz="4200" dirty="0" smtClean="0">
                <a:latin typeface="Times New Roman" pitchFamily="18" charset="0"/>
                <a:cs typeface="Times New Roman" pitchFamily="18" charset="0"/>
              </a:rPr>
              <a:t>If </a:t>
            </a:r>
            <a:r>
              <a:rPr lang="en-US" sz="4200" dirty="0">
                <a:latin typeface="Times New Roman" pitchFamily="18" charset="0"/>
                <a:cs typeface="Times New Roman" pitchFamily="18" charset="0"/>
              </a:rPr>
              <a:t>harvesting is delayed, the bulbs be attacked by a black </a:t>
            </a:r>
            <a:r>
              <a:rPr lang="en-US" sz="4200" dirty="0" err="1">
                <a:latin typeface="Times New Roman" pitchFamily="18" charset="0"/>
                <a:cs typeface="Times New Roman" pitchFamily="18" charset="0"/>
              </a:rPr>
              <a:t>mould</a:t>
            </a:r>
            <a:r>
              <a:rPr lang="en-US" sz="4200" dirty="0">
                <a:latin typeface="Times New Roman" pitchFamily="18" charset="0"/>
                <a:cs typeface="Times New Roman" pitchFamily="18" charset="0"/>
              </a:rPr>
              <a:t> w/h spoils their appearance &amp; considerably reduces the value  </a:t>
            </a:r>
          </a:p>
          <a:p>
            <a:pPr marL="457200" lvl="1" indent="0">
              <a:lnSpc>
                <a:spcPct val="120000"/>
              </a:lnSpc>
              <a:buNone/>
            </a:pPr>
            <a:r>
              <a:rPr lang="en-US" sz="4200" dirty="0" smtClean="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xmlns="" val="73703938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7315200"/>
          </a:xfrm>
        </p:spPr>
        <p:txBody>
          <a:bodyPr>
            <a:normAutofit fontScale="70000" lnSpcReduction="20000"/>
          </a:bodyPr>
          <a:lstStyle/>
          <a:p>
            <a:pPr>
              <a:lnSpc>
                <a:spcPct val="120000"/>
              </a:lnSpc>
            </a:pPr>
            <a:r>
              <a:rPr lang="en-AU" sz="4000" dirty="0" smtClean="0">
                <a:latin typeface="Times New Roman" pitchFamily="18" charset="0"/>
                <a:cs typeface="Times New Roman" pitchFamily="18" charset="0"/>
              </a:rPr>
              <a:t>Bulbs </a:t>
            </a:r>
            <a:r>
              <a:rPr lang="en-AU" sz="4000" dirty="0">
                <a:latin typeface="Times New Roman" pitchFamily="18" charset="0"/>
                <a:cs typeface="Times New Roman" pitchFamily="18" charset="0"/>
              </a:rPr>
              <a:t>are properly </a:t>
            </a:r>
            <a:r>
              <a:rPr lang="en-AU" sz="4000" dirty="0" smtClean="0">
                <a:latin typeface="Times New Roman" pitchFamily="18" charset="0"/>
                <a:cs typeface="Times New Roman" pitchFamily="18" charset="0"/>
              </a:rPr>
              <a:t>dried/cured </a:t>
            </a:r>
            <a:r>
              <a:rPr lang="en-AU" sz="4000" dirty="0">
                <a:latin typeface="Times New Roman" pitchFamily="18" charset="0"/>
                <a:cs typeface="Times New Roman" pitchFamily="18" charset="0"/>
              </a:rPr>
              <a:t>in the field before stored or distributed (EARO, </a:t>
            </a:r>
            <a:r>
              <a:rPr lang="en-AU" sz="4000" dirty="0" smtClean="0">
                <a:latin typeface="Times New Roman" pitchFamily="18" charset="0"/>
                <a:cs typeface="Times New Roman" pitchFamily="18" charset="0"/>
              </a:rPr>
              <a:t>2004)</a:t>
            </a:r>
          </a:p>
          <a:p>
            <a:pPr lvl="1">
              <a:lnSpc>
                <a:spcPct val="120000"/>
              </a:lnSpc>
            </a:pPr>
            <a:r>
              <a:rPr lang="en-AU" sz="3300" dirty="0" smtClean="0">
                <a:latin typeface="Times New Roman" pitchFamily="18" charset="0"/>
                <a:cs typeface="Times New Roman" pitchFamily="18" charset="0"/>
              </a:rPr>
              <a:t> </a:t>
            </a:r>
            <a:r>
              <a:rPr lang="en-AU" sz="3700" dirty="0" smtClean="0">
                <a:latin typeface="Times New Roman" pitchFamily="18" charset="0"/>
                <a:cs typeface="Times New Roman" pitchFamily="18" charset="0"/>
              </a:rPr>
              <a:t>Cure </a:t>
            </a:r>
            <a:r>
              <a:rPr lang="en-AU" sz="3700" dirty="0">
                <a:latin typeface="Times New Roman" pitchFamily="18" charset="0"/>
                <a:cs typeface="Times New Roman" pitchFamily="18" charset="0"/>
              </a:rPr>
              <a:t>in a warm, shady place with good air </a:t>
            </a:r>
            <a:r>
              <a:rPr lang="en-AU" sz="3700" dirty="0" smtClean="0">
                <a:latin typeface="Times New Roman" pitchFamily="18" charset="0"/>
                <a:cs typeface="Times New Roman" pitchFamily="18" charset="0"/>
              </a:rPr>
              <a:t>movement. </a:t>
            </a:r>
            <a:endParaRPr lang="en-AU" sz="3700" dirty="0">
              <a:latin typeface="Times New Roman" pitchFamily="18" charset="0"/>
              <a:cs typeface="Times New Roman" pitchFamily="18" charset="0"/>
            </a:endParaRPr>
          </a:p>
          <a:p>
            <a:pPr marL="457200" lvl="1" indent="0">
              <a:lnSpc>
                <a:spcPct val="120000"/>
              </a:lnSpc>
              <a:buNone/>
            </a:pPr>
            <a:endParaRPr lang="en-US" sz="3700" dirty="0" smtClean="0">
              <a:latin typeface="Times New Roman" pitchFamily="18" charset="0"/>
              <a:cs typeface="Times New Roman" pitchFamily="18" charset="0"/>
            </a:endParaRPr>
          </a:p>
          <a:p>
            <a:pPr lvl="1">
              <a:lnSpc>
                <a:spcPct val="120000"/>
              </a:lnSpc>
            </a:pPr>
            <a:r>
              <a:rPr lang="en-US" sz="3700" dirty="0" smtClean="0">
                <a:latin typeface="Times New Roman" pitchFamily="18" charset="0"/>
                <a:cs typeface="Times New Roman" pitchFamily="18" charset="0"/>
              </a:rPr>
              <a:t>Garlic </a:t>
            </a:r>
            <a:r>
              <a:rPr lang="en-US" sz="3700" dirty="0">
                <a:latin typeface="Times New Roman" pitchFamily="18" charset="0"/>
                <a:cs typeface="Times New Roman" pitchFamily="18" charset="0"/>
              </a:rPr>
              <a:t>needs to cure/dry for at least 10 to 14 days. The neck cells constrict and hold the juice in the bulb. After a couple of weeks they may be clipped off, leaving ¼ to ½ inch of the stem and </a:t>
            </a:r>
            <a:r>
              <a:rPr lang="en-US" sz="3700" dirty="0" smtClean="0">
                <a:latin typeface="Times New Roman" pitchFamily="18" charset="0"/>
                <a:cs typeface="Times New Roman" pitchFamily="18" charset="0"/>
              </a:rPr>
              <a:t>roots</a:t>
            </a:r>
          </a:p>
          <a:p>
            <a:pPr lvl="1">
              <a:lnSpc>
                <a:spcPct val="120000"/>
              </a:lnSpc>
            </a:pPr>
            <a:endParaRPr lang="en-AU" sz="3700" dirty="0" smtClean="0">
              <a:latin typeface="Times New Roman" pitchFamily="18" charset="0"/>
              <a:cs typeface="Times New Roman" pitchFamily="18" charset="0"/>
            </a:endParaRPr>
          </a:p>
          <a:p>
            <a:pPr lvl="1">
              <a:lnSpc>
                <a:spcPct val="120000"/>
              </a:lnSpc>
            </a:pPr>
            <a:r>
              <a:rPr lang="en-AU" sz="3700" dirty="0" smtClean="0">
                <a:latin typeface="Times New Roman" pitchFamily="18" charset="0"/>
                <a:cs typeface="Times New Roman" pitchFamily="18" charset="0"/>
              </a:rPr>
              <a:t>Allow </a:t>
            </a:r>
            <a:r>
              <a:rPr lang="en-AU" sz="3700" dirty="0">
                <a:latin typeface="Times New Roman" pitchFamily="18" charset="0"/>
                <a:cs typeface="Times New Roman" pitchFamily="18" charset="0"/>
              </a:rPr>
              <a:t>bulbs to dry until the neck is dry and the outer skin is papery, approximately two to three weeks. Then </a:t>
            </a:r>
            <a:r>
              <a:rPr lang="en-US" sz="3700" dirty="0">
                <a:latin typeface="Times New Roman" pitchFamily="18" charset="0"/>
                <a:cs typeface="Times New Roman" pitchFamily="18" charset="0"/>
              </a:rPr>
              <a:t>garlic is ready for storage or sale. It can be stored in </a:t>
            </a:r>
            <a:r>
              <a:rPr lang="en-US" sz="3700" i="1" dirty="0">
                <a:latin typeface="Times New Roman" pitchFamily="18" charset="0"/>
                <a:cs typeface="Times New Roman" pitchFamily="18" charset="0"/>
              </a:rPr>
              <a:t>clean </a:t>
            </a:r>
            <a:r>
              <a:rPr lang="en-US" sz="3700" dirty="0">
                <a:latin typeface="Times New Roman" pitchFamily="18" charset="0"/>
                <a:cs typeface="Times New Roman" pitchFamily="18" charset="0"/>
              </a:rPr>
              <a:t>onion bags. Garlic will lose up to 20 percent of its weight in the curing process. </a:t>
            </a:r>
          </a:p>
          <a:p>
            <a:pPr marL="457200" lvl="1" indent="0">
              <a:lnSpc>
                <a:spcPct val="120000"/>
              </a:lnSpc>
              <a:buNone/>
            </a:pPr>
            <a:endParaRPr lang="en-AU" sz="4200" dirty="0" smtClean="0">
              <a:latin typeface="Times New Roman" pitchFamily="18" charset="0"/>
              <a:cs typeface="Times New Roman" pitchFamily="18" charset="0"/>
            </a:endParaRPr>
          </a:p>
          <a:p>
            <a:pPr marL="457200" lvl="1" indent="0">
              <a:lnSpc>
                <a:spcPct val="120000"/>
              </a:lnSpc>
              <a:buNone/>
            </a:pPr>
            <a:r>
              <a:rPr lang="en-US" sz="4200" dirty="0" smtClean="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xmlns="" val="5844981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858000"/>
          </a:xfrm>
        </p:spPr>
        <p:txBody>
          <a:bodyPr>
            <a:normAutofit/>
          </a:bodyPr>
          <a:lstStyle/>
          <a:p>
            <a:r>
              <a:rPr lang="en-US" sz="2600" dirty="0">
                <a:latin typeface="Times New Roman" pitchFamily="18" charset="0"/>
                <a:cs typeface="Times New Roman" pitchFamily="18" charset="0"/>
              </a:rPr>
              <a:t>The whole crop be also sun dried &amp; then leaves &amp; roots trimmed off as recommended for onion</a:t>
            </a:r>
          </a:p>
          <a:p>
            <a:pPr marL="0" indent="0">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clean bulbs (Remove tops when dry) should be stored </a:t>
            </a:r>
            <a:endParaRPr lang="en-US" sz="2600" dirty="0" smtClean="0">
              <a:latin typeface="Times New Roman" pitchFamily="18" charset="0"/>
              <a:cs typeface="Times New Roman" pitchFamily="18" charset="0"/>
            </a:endParaRPr>
          </a:p>
          <a:p>
            <a:pPr lvl="1"/>
            <a:r>
              <a:rPr lang="en-US" sz="2600" dirty="0">
                <a:latin typeface="Times New Roman" pitchFamily="18" charset="0"/>
                <a:cs typeface="Times New Roman" pitchFamily="18" charset="0"/>
              </a:rPr>
              <a:t>U</a:t>
            </a:r>
            <a:r>
              <a:rPr lang="en-US" sz="2600" dirty="0" smtClean="0">
                <a:latin typeface="Times New Roman" pitchFamily="18" charset="0"/>
                <a:cs typeface="Times New Roman" pitchFamily="18" charset="0"/>
              </a:rPr>
              <a:t>nder </a:t>
            </a:r>
            <a:r>
              <a:rPr lang="en-US" sz="2600" dirty="0">
                <a:latin typeface="Times New Roman" pitchFamily="18" charset="0"/>
                <a:cs typeface="Times New Roman" pitchFamily="18" charset="0"/>
              </a:rPr>
              <a:t>a </a:t>
            </a:r>
            <a:r>
              <a:rPr lang="en-US" sz="2600" dirty="0" smtClean="0">
                <a:latin typeface="Times New Roman" pitchFamily="18" charset="0"/>
                <a:cs typeface="Times New Roman" pitchFamily="18" charset="0"/>
              </a:rPr>
              <a:t>well-</a:t>
            </a:r>
            <a:r>
              <a:rPr lang="en-US" sz="2600" dirty="0" err="1" smtClean="0">
                <a:latin typeface="Times New Roman" pitchFamily="18" charset="0"/>
                <a:cs typeface="Times New Roman" pitchFamily="18" charset="0"/>
              </a:rPr>
              <a:t>ventilated,cool</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&amp; dry area for 6-8 months for most of the varieties</a:t>
            </a:r>
            <a:r>
              <a:rPr lang="en-US" sz="2600" dirty="0" smtClean="0">
                <a:latin typeface="Times New Roman" pitchFamily="18" charset="0"/>
                <a:cs typeface="Times New Roman" pitchFamily="18" charset="0"/>
              </a:rPr>
              <a:t>.</a:t>
            </a:r>
          </a:p>
          <a:p>
            <a:pPr marL="457200" lvl="1" indent="0">
              <a:buNone/>
            </a:pPr>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It </a:t>
            </a:r>
            <a:r>
              <a:rPr lang="en-US" sz="2600" dirty="0">
                <a:latin typeface="Times New Roman" pitchFamily="18" charset="0"/>
                <a:cs typeface="Times New Roman" pitchFamily="18" charset="0"/>
              </a:rPr>
              <a:t>can be store by braiding or tying several heads together &amp; hanging up or by cutting tops off and placing bulbs in a mesh bag.</a:t>
            </a:r>
          </a:p>
          <a:p>
            <a:pPr marL="0" indent="0">
              <a:buNone/>
            </a:pPr>
            <a:endParaRPr lang="en-US" sz="2600" dirty="0" smtClean="0">
              <a:latin typeface="Times New Roman" pitchFamily="18" charset="0"/>
              <a:cs typeface="Times New Roman" pitchFamily="18" charset="0"/>
            </a:endParaRPr>
          </a:p>
          <a:p>
            <a:pPr marL="0" indent="0">
              <a:buNone/>
            </a:pPr>
            <a:endParaRPr lang="en-US" sz="26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25538402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10600" cy="6477000"/>
          </a:xfrm>
        </p:spPr>
        <p:txBody>
          <a:bodyPr>
            <a:normAutofit/>
          </a:bodyPr>
          <a:lstStyle/>
          <a:p>
            <a:pPr lvl="1"/>
            <a:r>
              <a:rPr lang="en-US" sz="2600" dirty="0">
                <a:latin typeface="Times New Roman" pitchFamily="18" charset="0"/>
                <a:cs typeface="Times New Roman" pitchFamily="18" charset="0"/>
              </a:rPr>
              <a:t>Garlic stores well up to 180 or more days if held at 0</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&amp; RH &lt; 60%. </a:t>
            </a:r>
            <a:endParaRPr lang="en-US" sz="2600" dirty="0" smtClean="0">
              <a:latin typeface="Times New Roman" pitchFamily="18" charset="0"/>
              <a:cs typeface="Times New Roman" pitchFamily="18" charset="0"/>
            </a:endParaRPr>
          </a:p>
          <a:p>
            <a:pPr lvl="1"/>
            <a:endParaRPr lang="en-US" sz="2600" dirty="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At T</a:t>
            </a:r>
            <a:r>
              <a:rPr lang="en-US" sz="2600" baseline="30000" dirty="0" smtClean="0">
                <a:latin typeface="Times New Roman" pitchFamily="18" charset="0"/>
                <a:cs typeface="Times New Roman" pitchFamily="18" charset="0"/>
              </a:rPr>
              <a:t>o</a:t>
            </a:r>
            <a:r>
              <a:rPr lang="en-US" sz="2600" dirty="0" smtClean="0">
                <a:latin typeface="Times New Roman" pitchFamily="18" charset="0"/>
                <a:cs typeface="Times New Roman" pitchFamily="18" charset="0"/>
              </a:rPr>
              <a:t>C of </a:t>
            </a:r>
            <a:r>
              <a:rPr lang="en-US" dirty="0">
                <a:latin typeface="Times New Roman" pitchFamily="18" charset="0"/>
                <a:cs typeface="Times New Roman" pitchFamily="18" charset="0"/>
              </a:rPr>
              <a:t>4.5</a:t>
            </a:r>
            <a:r>
              <a:rPr lang="en-US" baseline="30000" dirty="0">
                <a:latin typeface="Times New Roman" pitchFamily="18" charset="0"/>
                <a:cs typeface="Times New Roman" pitchFamily="18" charset="0"/>
              </a:rPr>
              <a:t>o</a:t>
            </a:r>
            <a:r>
              <a:rPr lang="en-US" dirty="0">
                <a:latin typeface="Times New Roman" pitchFamily="18" charset="0"/>
                <a:cs typeface="Times New Roman" pitchFamily="18" charset="0"/>
              </a:rPr>
              <a:t>C or higher garlic begins to sprout</a:t>
            </a:r>
            <a:r>
              <a:rPr lang="en-US" sz="2600" dirty="0">
                <a:latin typeface="Times New Roman" pitchFamily="18" charset="0"/>
                <a:cs typeface="Times New Roman" pitchFamily="18" charset="0"/>
              </a:rPr>
              <a:t>; regardless of T</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 if the RH is 70% or higher, it quickly becomes moldy (Penicillin </a:t>
            </a:r>
            <a:r>
              <a:rPr lang="en-US" sz="2600" dirty="0" err="1">
                <a:latin typeface="Times New Roman" pitchFamily="18" charset="0"/>
                <a:cs typeface="Times New Roman" pitchFamily="18" charset="0"/>
              </a:rPr>
              <a:t>mould</a:t>
            </a:r>
            <a:r>
              <a:rPr lang="en-US" sz="2600" dirty="0">
                <a:latin typeface="Times New Roman" pitchFamily="18" charset="0"/>
                <a:cs typeface="Times New Roman" pitchFamily="18" charset="0"/>
              </a:rPr>
              <a:t> ) &amp; initiates roots</a:t>
            </a:r>
          </a:p>
          <a:p>
            <a:pPr lvl="1"/>
            <a:endParaRPr lang="en-US" sz="2600" dirty="0">
              <a:latin typeface="Times New Roman" pitchFamily="18" charset="0"/>
              <a:cs typeface="Times New Roman" pitchFamily="18" charset="0"/>
            </a:endParaRPr>
          </a:p>
          <a:p>
            <a:pPr lvl="1"/>
            <a:r>
              <a:rPr lang="en-US" dirty="0">
                <a:latin typeface="Times New Roman" pitchFamily="18" charset="0"/>
                <a:cs typeface="Times New Roman" pitchFamily="18" charset="0"/>
              </a:rPr>
              <a:t>Garlic stored for planting </a:t>
            </a:r>
            <a:r>
              <a:rPr lang="en-US" sz="2600" dirty="0">
                <a:latin typeface="Times New Roman" pitchFamily="18" charset="0"/>
                <a:cs typeface="Times New Roman" pitchFamily="18" charset="0"/>
              </a:rPr>
              <a:t>should be maintained b/n 5</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&amp; 10</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not &lt; 4</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or &gt; 18</a:t>
            </a:r>
            <a:r>
              <a:rPr lang="en-US" sz="2600" baseline="30000" dirty="0">
                <a:latin typeface="Times New Roman" pitchFamily="18" charset="0"/>
                <a:cs typeface="Times New Roman" pitchFamily="18" charset="0"/>
              </a:rPr>
              <a:t>o</a:t>
            </a:r>
            <a:r>
              <a:rPr lang="en-US" sz="2600" dirty="0">
                <a:latin typeface="Times New Roman" pitchFamily="18" charset="0"/>
                <a:cs typeface="Times New Roman" pitchFamily="18" charset="0"/>
              </a:rPr>
              <a:t>C. Storage life under appropriate conditions is 5 - 8 months depending upon the strain of garlic.</a:t>
            </a:r>
          </a:p>
          <a:p>
            <a:endParaRPr lang="en-US" sz="26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4587729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036638"/>
            <a:ext cx="4419600" cy="639762"/>
          </a:xfrm>
        </p:spPr>
        <p:txBody>
          <a:bodyPr>
            <a:noAutofit/>
          </a:bodyPr>
          <a:lstStyle/>
          <a:p>
            <a:r>
              <a:rPr lang="en-US" sz="3600" dirty="0">
                <a:solidFill>
                  <a:srgbClr val="7030A0"/>
                </a:solidFill>
                <a:latin typeface="Times New Roman" pitchFamily="18" charset="0"/>
              </a:rPr>
              <a:t>Shallot </a:t>
            </a:r>
            <a:r>
              <a:rPr lang="en-US" sz="2600" dirty="0">
                <a:solidFill>
                  <a:srgbClr val="7030A0"/>
                </a:solidFill>
                <a:latin typeface="Times New Roman" pitchFamily="18" charset="0"/>
              </a:rPr>
              <a:t/>
            </a:r>
            <a:br>
              <a:rPr lang="en-US" sz="2600" dirty="0">
                <a:solidFill>
                  <a:srgbClr val="7030A0"/>
                </a:solidFill>
                <a:latin typeface="Times New Roman" pitchFamily="18" charset="0"/>
              </a:rPr>
            </a:br>
            <a:r>
              <a:rPr lang="en-US" sz="2600" dirty="0">
                <a:solidFill>
                  <a:srgbClr val="7030A0"/>
                </a:solidFill>
                <a:latin typeface="Times New Roman" pitchFamily="18" charset="0"/>
              </a:rPr>
              <a:t>(</a:t>
            </a:r>
            <a:r>
              <a:rPr lang="en-US" sz="2600" i="1" dirty="0">
                <a:solidFill>
                  <a:srgbClr val="7030A0"/>
                </a:solidFill>
                <a:latin typeface="Times New Roman" pitchFamily="18" charset="0"/>
              </a:rPr>
              <a:t>Allium </a:t>
            </a:r>
            <a:r>
              <a:rPr lang="en-US" sz="2600" i="1" dirty="0" err="1">
                <a:solidFill>
                  <a:srgbClr val="7030A0"/>
                </a:solidFill>
                <a:latin typeface="Times New Roman" pitchFamily="18" charset="0"/>
              </a:rPr>
              <a:t>cepa</a:t>
            </a:r>
            <a:r>
              <a:rPr lang="en-US" sz="2600" dirty="0">
                <a:solidFill>
                  <a:srgbClr val="7030A0"/>
                </a:solidFill>
                <a:latin typeface="Times New Roman" pitchFamily="18" charset="0"/>
              </a:rPr>
              <a:t> var. </a:t>
            </a:r>
            <a:r>
              <a:rPr lang="en-US" sz="2600" dirty="0" err="1">
                <a:solidFill>
                  <a:srgbClr val="7030A0"/>
                </a:solidFill>
                <a:latin typeface="Times New Roman" pitchFamily="18" charset="0"/>
              </a:rPr>
              <a:t>aggregatum</a:t>
            </a:r>
            <a:r>
              <a:rPr lang="en-US" sz="2600" dirty="0">
                <a:solidFill>
                  <a:srgbClr val="7030A0"/>
                </a:solidFill>
                <a:latin typeface="Times New Roman" pitchFamily="18" charset="0"/>
              </a:rPr>
              <a:t> or </a:t>
            </a:r>
            <a:r>
              <a:rPr lang="en-US" sz="2600" i="1" dirty="0">
                <a:solidFill>
                  <a:srgbClr val="7030A0"/>
                </a:solidFill>
                <a:latin typeface="Times New Roman" pitchFamily="18" charset="0"/>
              </a:rPr>
              <a:t>Allium </a:t>
            </a:r>
            <a:r>
              <a:rPr lang="en-US" sz="2600" i="1" dirty="0" err="1">
                <a:solidFill>
                  <a:srgbClr val="7030A0"/>
                </a:solidFill>
                <a:latin typeface="Times New Roman" pitchFamily="18" charset="0"/>
              </a:rPr>
              <a:t>ascalosum</a:t>
            </a:r>
            <a:r>
              <a:rPr lang="en-US" sz="2600" i="1" dirty="0">
                <a:solidFill>
                  <a:srgbClr val="7030A0"/>
                </a:solidFill>
                <a:latin typeface="Times New Roman" pitchFamily="18" charset="0"/>
              </a:rPr>
              <a:t>)</a:t>
            </a:r>
            <a:endParaRPr lang="en-US" sz="2600" dirty="0"/>
          </a:p>
        </p:txBody>
      </p:sp>
      <p:sp>
        <p:nvSpPr>
          <p:cNvPr id="5" name="Text Placeholder 4"/>
          <p:cNvSpPr>
            <a:spLocks noGrp="1"/>
          </p:cNvSpPr>
          <p:nvPr>
            <p:ph type="body" sz="quarter" idx="3"/>
          </p:nvPr>
        </p:nvSpPr>
        <p:spPr>
          <a:xfrm>
            <a:off x="4800600" y="1036638"/>
            <a:ext cx="4114800" cy="639762"/>
          </a:xfrm>
        </p:spPr>
        <p:txBody>
          <a:bodyPr>
            <a:noAutofit/>
          </a:bodyPr>
          <a:lstStyle/>
          <a:p>
            <a:r>
              <a:rPr lang="sv-SE" sz="3600" dirty="0">
                <a:latin typeface="Times New Roman" pitchFamily="18" charset="0"/>
                <a:cs typeface="Times New Roman" pitchFamily="18" charset="0"/>
              </a:rPr>
              <a:t>Leek </a:t>
            </a:r>
            <a:r>
              <a:rPr lang="sv-SE" sz="2600" dirty="0">
                <a:latin typeface="Times New Roman" pitchFamily="18" charset="0"/>
                <a:cs typeface="Times New Roman" pitchFamily="18" charset="0"/>
              </a:rPr>
              <a:t/>
            </a:r>
            <a:br>
              <a:rPr lang="sv-SE" sz="2600" dirty="0">
                <a:latin typeface="Times New Roman" pitchFamily="18" charset="0"/>
                <a:cs typeface="Times New Roman" pitchFamily="18" charset="0"/>
              </a:rPr>
            </a:br>
            <a:r>
              <a:rPr lang="sv-SE" sz="2600" dirty="0" smtClean="0">
                <a:latin typeface="Times New Roman" pitchFamily="18" charset="0"/>
                <a:cs typeface="Times New Roman" pitchFamily="18" charset="0"/>
              </a:rPr>
              <a:t>(</a:t>
            </a:r>
            <a:r>
              <a:rPr lang="sv-SE" sz="2600" i="1" dirty="0" smtClean="0">
                <a:latin typeface="Times New Roman" pitchFamily="18" charset="0"/>
                <a:cs typeface="Times New Roman" pitchFamily="18" charset="0"/>
              </a:rPr>
              <a:t>Allium </a:t>
            </a:r>
            <a:r>
              <a:rPr lang="sv-SE" sz="2600" i="1" dirty="0">
                <a:latin typeface="Times New Roman" pitchFamily="18" charset="0"/>
                <a:cs typeface="Times New Roman" pitchFamily="18" charset="0"/>
              </a:rPr>
              <a:t>ampeloprasum</a:t>
            </a:r>
            <a:r>
              <a:rPr lang="sv-SE" sz="2600" dirty="0">
                <a:latin typeface="Times New Roman" pitchFamily="18" charset="0"/>
                <a:cs typeface="Times New Roman" pitchFamily="18" charset="0"/>
              </a:rPr>
              <a:t> var. </a:t>
            </a:r>
            <a:r>
              <a:rPr lang="sv-SE" sz="2600" i="1" dirty="0">
                <a:latin typeface="Times New Roman" pitchFamily="18" charset="0"/>
                <a:cs typeface="Times New Roman" pitchFamily="18" charset="0"/>
              </a:rPr>
              <a:t>porrum, a. porrum</a:t>
            </a:r>
            <a:r>
              <a:rPr lang="sv-SE" sz="2600" dirty="0">
                <a:latin typeface="Times New Roman" pitchFamily="18" charset="0"/>
                <a:cs typeface="Times New Roman" pitchFamily="18" charset="0"/>
              </a:rPr>
              <a:t>)</a:t>
            </a:r>
            <a:r>
              <a:rPr lang="en-US" sz="2600" dirty="0">
                <a:latin typeface="Times New Roman" pitchFamily="18" charset="0"/>
                <a:cs typeface="Times New Roman" pitchFamily="18" charset="0"/>
              </a:rPr>
              <a:t> </a:t>
            </a:r>
          </a:p>
        </p:txBody>
      </p:sp>
      <p:pic>
        <p:nvPicPr>
          <p:cNvPr id="7" name="Picture 4" descr="P241p3"/>
          <p:cNvPicPr>
            <a:picLocks noGrp="1" noChangeAspect="1" noChangeArrowheads="1"/>
          </p:cNvPicPr>
          <p:nvPr>
            <p:ph sz="half" idx="2"/>
          </p:nvPr>
        </p:nvPicPr>
        <p:blipFill>
          <a:blip r:embed="rId2"/>
          <a:srcRect/>
          <a:stretch>
            <a:fillRect/>
          </a:stretch>
        </p:blipFill>
        <p:spPr>
          <a:xfrm>
            <a:off x="152400" y="1600200"/>
            <a:ext cx="4038600" cy="5105400"/>
          </a:xfrm>
          <a:effectLst>
            <a:softEdge rad="112500"/>
          </a:effectLst>
        </p:spPr>
      </p:pic>
      <p:pic>
        <p:nvPicPr>
          <p:cNvPr id="8" name="Picture 6" descr="P255"/>
          <p:cNvPicPr>
            <a:picLocks noGrp="1" noChangeAspect="1" noChangeArrowheads="1"/>
          </p:cNvPicPr>
          <p:nvPr>
            <p:ph sz="quarter" idx="4"/>
          </p:nvPr>
        </p:nvPicPr>
        <p:blipFill>
          <a:blip r:embed="rId3">
            <a:extLst>
              <a:ext uri="{28A0092B-C50C-407E-A947-70E740481C1C}">
                <a14:useLocalDpi xmlns:a14="http://schemas.microsoft.com/office/drawing/2010/main" xmlns="" val="0"/>
              </a:ext>
            </a:extLst>
          </a:blip>
          <a:srcRect/>
          <a:stretch>
            <a:fillRect/>
          </a:stretch>
        </p:blipFill>
        <p:spPr>
          <a:xfrm>
            <a:off x="4724400" y="1752600"/>
            <a:ext cx="4041775" cy="5257800"/>
          </a:xfrm>
          <a:noFill/>
        </p:spPr>
      </p:pic>
    </p:spTree>
    <p:extLst>
      <p:ext uri="{BB962C8B-B14F-4D97-AF65-F5344CB8AC3E}">
        <p14:creationId xmlns:p14="http://schemas.microsoft.com/office/powerpoint/2010/main" xmlns="" val="22252120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763000" cy="6477000"/>
          </a:xfrm>
        </p:spPr>
        <p:txBody>
          <a:bodyPr>
            <a:normAutofit/>
          </a:bodyPr>
          <a:lstStyle/>
          <a:p>
            <a:pPr marL="457200" lvl="1" indent="0">
              <a:lnSpc>
                <a:spcPct val="200000"/>
              </a:lnSpc>
              <a:buNone/>
            </a:pPr>
            <a:r>
              <a:rPr lang="en-US" sz="5400" b="1" dirty="0">
                <a:latin typeface="Times New Roman" pitchFamily="18" charset="0"/>
                <a:cs typeface="Times New Roman" pitchFamily="18" charset="0"/>
              </a:rPr>
              <a:t>7.3. Leafy </a:t>
            </a:r>
            <a:r>
              <a:rPr lang="en-US" sz="5400" b="1" dirty="0" smtClean="0">
                <a:latin typeface="Times New Roman" pitchFamily="18" charset="0"/>
                <a:cs typeface="Times New Roman" pitchFamily="18" charset="0"/>
              </a:rPr>
              <a:t>vegetables</a:t>
            </a:r>
          </a:p>
          <a:p>
            <a:pPr>
              <a:lnSpc>
                <a:spcPct val="110000"/>
              </a:lnSpc>
            </a:pPr>
            <a:r>
              <a:rPr lang="en-US" sz="2800" dirty="0" smtClean="0">
                <a:latin typeface="Times New Roman" pitchFamily="18" charset="0"/>
                <a:cs typeface="Times New Roman" pitchFamily="18" charset="0"/>
              </a:rPr>
              <a:t>The followings vegetables are included under leafy vegetables: </a:t>
            </a:r>
          </a:p>
          <a:p>
            <a:pPr lvl="1"/>
            <a:r>
              <a:rPr lang="en-US" dirty="0" smtClean="0">
                <a:latin typeface="Times New Roman" pitchFamily="18" charset="0"/>
                <a:cs typeface="Times New Roman" pitchFamily="18" charset="0"/>
              </a:rPr>
              <a:t>Cabbage</a:t>
            </a:r>
            <a:r>
              <a:rPr lang="en-US" dirty="0">
                <a:latin typeface="Times New Roman" pitchFamily="18" charset="0"/>
                <a:cs typeface="Times New Roman" pitchFamily="18" charset="0"/>
              </a:rPr>
              <a:t>, lettuce, </a:t>
            </a:r>
            <a:r>
              <a:rPr lang="en-US" dirty="0" smtClean="0">
                <a:latin typeface="Times New Roman" pitchFamily="18" charset="0"/>
                <a:cs typeface="Times New Roman" pitchFamily="18" charset="0"/>
              </a:rPr>
              <a:t>Spinach, Kale, Collard, Chinese cabbage, Parsley, </a:t>
            </a:r>
          </a:p>
          <a:p>
            <a:pPr lvl="1"/>
            <a:endParaRPr lang="en-US" dirty="0" smtClean="0">
              <a:latin typeface="Times New Roman" pitchFamily="18" charset="0"/>
              <a:cs typeface="Times New Roman" pitchFamily="18" charset="0"/>
            </a:endParaRPr>
          </a:p>
          <a:p>
            <a:pPr lvl="1"/>
            <a:r>
              <a:rPr lang="en-US" dirty="0" smtClean="0">
                <a:latin typeface="Times New Roman" pitchFamily="18" charset="0"/>
                <a:cs typeface="Times New Roman" pitchFamily="18" charset="0"/>
              </a:rPr>
              <a:t>The </a:t>
            </a:r>
            <a:r>
              <a:rPr lang="en-US" sz="3200" dirty="0" smtClean="0">
                <a:latin typeface="Times New Roman" pitchFamily="18" charset="0"/>
                <a:cs typeface="Times New Roman" pitchFamily="18" charset="0"/>
              </a:rPr>
              <a:t>part of plant to be used for consumption is its leaf part</a:t>
            </a:r>
          </a:p>
          <a:p>
            <a:endParaRPr lang="en-US" dirty="0"/>
          </a:p>
        </p:txBody>
      </p:sp>
    </p:spTree>
    <p:extLst>
      <p:ext uri="{BB962C8B-B14F-4D97-AF65-F5344CB8AC3E}">
        <p14:creationId xmlns:p14="http://schemas.microsoft.com/office/powerpoint/2010/main" xmlns="" val="36553946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143000"/>
          </a:xfrm>
        </p:spPr>
        <p:txBody>
          <a:bodyPr>
            <a:normAutofit fontScale="90000"/>
          </a:bodyPr>
          <a:lstStyle/>
          <a:p>
            <a:r>
              <a:rPr lang="en-US" sz="4000" b="1" dirty="0" smtClean="0">
                <a:latin typeface="Times New Roman" pitchFamily="18" charset="0"/>
                <a:cs typeface="Times New Roman" pitchFamily="18" charset="0"/>
              </a:rPr>
              <a:t>Cabbage(</a:t>
            </a:r>
            <a:r>
              <a:rPr lang="en-US" sz="4000" b="1" i="1" dirty="0" smtClean="0">
                <a:latin typeface="Times New Roman" pitchFamily="18" charset="0"/>
                <a:cs typeface="Times New Roman" pitchFamily="18" charset="0"/>
              </a:rPr>
              <a:t>Brassica </a:t>
            </a:r>
            <a:r>
              <a:rPr lang="en-US" sz="4000" b="1" i="1" dirty="0" err="1">
                <a:latin typeface="Times New Roman" pitchFamily="18" charset="0"/>
                <a:cs typeface="Times New Roman" pitchFamily="18" charset="0"/>
              </a:rPr>
              <a:t>oleracea</a:t>
            </a:r>
            <a:r>
              <a:rPr lang="en-US" sz="4000" b="1" dirty="0">
                <a:latin typeface="Times New Roman" pitchFamily="18" charset="0"/>
                <a:cs typeface="Times New Roman" pitchFamily="18" charset="0"/>
              </a:rPr>
              <a:t> var. </a:t>
            </a:r>
            <a:r>
              <a:rPr lang="en-US" sz="4000" b="1" dirty="0" err="1">
                <a:latin typeface="Times New Roman" pitchFamily="18" charset="0"/>
                <a:cs typeface="Times New Roman" pitchFamily="18" charset="0"/>
              </a:rPr>
              <a:t>capitata</a:t>
            </a:r>
            <a:r>
              <a:rPr lang="en-US" sz="4000" b="1" dirty="0">
                <a:latin typeface="Times New Roman" pitchFamily="18" charset="0"/>
                <a:cs typeface="Times New Roman" pitchFamily="18" charset="0"/>
              </a:rPr>
              <a:t>)</a:t>
            </a:r>
            <a:r>
              <a:rPr lang="en-US" dirty="0"/>
              <a:t/>
            </a:r>
            <a:br>
              <a:rPr lang="en-US" dirty="0"/>
            </a:br>
            <a:endParaRPr lang="en-US" dirty="0"/>
          </a:p>
        </p:txBody>
      </p:sp>
      <p:sp>
        <p:nvSpPr>
          <p:cNvPr id="3" name="Content Placeholder 2"/>
          <p:cNvSpPr>
            <a:spLocks noGrp="1"/>
          </p:cNvSpPr>
          <p:nvPr>
            <p:ph idx="1"/>
          </p:nvPr>
        </p:nvSpPr>
        <p:spPr>
          <a:xfrm>
            <a:off x="304800" y="1371600"/>
            <a:ext cx="8610600" cy="5334000"/>
          </a:xfrm>
        </p:spPr>
        <p:txBody>
          <a:bodyPr>
            <a:normAutofit lnSpcReduction="10000"/>
          </a:bodyPr>
          <a:lstStyle/>
          <a:p>
            <a:pPr marL="0" indent="0">
              <a:buNone/>
            </a:pPr>
            <a:r>
              <a:rPr lang="en-US" b="1" dirty="0">
                <a:latin typeface="Times New Roman" pitchFamily="18" charset="0"/>
                <a:cs typeface="Times New Roman" pitchFamily="18" charset="0"/>
              </a:rPr>
              <a:t>Origin </a:t>
            </a:r>
            <a:r>
              <a:rPr lang="en-US" b="1"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Eastern Mediterranean &amp; Asian minor </a:t>
            </a:r>
          </a:p>
          <a:p>
            <a:pPr marL="0" indent="0">
              <a:buNone/>
            </a:pPr>
            <a:endParaRPr lang="en-US" sz="2600" b="1" dirty="0" smtClean="0">
              <a:latin typeface="Times New Roman" pitchFamily="18" charset="0"/>
              <a:cs typeface="Times New Roman" pitchFamily="18" charset="0"/>
            </a:endParaRPr>
          </a:p>
          <a:p>
            <a:pPr marL="609600" indent="-609600">
              <a:buNone/>
              <a:defRPr/>
            </a:pPr>
            <a:r>
              <a:rPr lang="en-US" b="1" dirty="0">
                <a:latin typeface="Times New Roman" pitchFamily="18" charset="0"/>
                <a:cs typeface="Times New Roman" pitchFamily="18" charset="0"/>
              </a:rPr>
              <a:t>Botany </a:t>
            </a:r>
          </a:p>
          <a:p>
            <a:pPr lvl="1">
              <a:defRPr/>
            </a:pPr>
            <a:r>
              <a:rPr lang="en-US" sz="2600" dirty="0" smtClean="0">
                <a:latin typeface="Times New Roman" pitchFamily="18" charset="0"/>
                <a:cs typeface="Times New Roman" pitchFamily="18" charset="0"/>
              </a:rPr>
              <a:t>Crops belongs to the </a:t>
            </a:r>
            <a:r>
              <a:rPr lang="en-US" sz="2600" dirty="0" smtClean="0">
                <a:solidFill>
                  <a:srgbClr val="FF0000"/>
                </a:solidFill>
                <a:latin typeface="Times New Roman" pitchFamily="18" charset="0"/>
                <a:cs typeface="Times New Roman" pitchFamily="18" charset="0"/>
              </a:rPr>
              <a:t>family </a:t>
            </a:r>
            <a:r>
              <a:rPr lang="en-US" sz="2600" dirty="0" err="1" smtClean="0">
                <a:solidFill>
                  <a:srgbClr val="FF0000"/>
                </a:solidFill>
                <a:latin typeface="Times New Roman" pitchFamily="18" charset="0"/>
                <a:cs typeface="Times New Roman" pitchFamily="18" charset="0"/>
              </a:rPr>
              <a:t>cruciferae</a:t>
            </a:r>
            <a:r>
              <a:rPr lang="en-US" sz="2600" dirty="0" smtClean="0">
                <a:solidFill>
                  <a:srgbClr val="FF0000"/>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a:t>
            </a:r>
            <a:r>
              <a:rPr lang="en-US" sz="2600" dirty="0" err="1" smtClean="0">
                <a:latin typeface="Times New Roman" pitchFamily="18" charset="0"/>
                <a:cs typeface="Times New Roman" pitchFamily="18" charset="0"/>
              </a:rPr>
              <a:t>brassicaceae</a:t>
            </a:r>
            <a:r>
              <a:rPr lang="en-US" sz="2600" dirty="0" smtClean="0">
                <a:latin typeface="Times New Roman" pitchFamily="18" charset="0"/>
                <a:cs typeface="Times New Roman" pitchFamily="18" charset="0"/>
              </a:rPr>
              <a:t>)</a:t>
            </a:r>
          </a:p>
          <a:p>
            <a:pPr marL="457200" lvl="1" indent="0">
              <a:buNone/>
              <a:defRPr/>
            </a:pPr>
            <a:endParaRPr lang="en-US" sz="2600" dirty="0" smtClean="0">
              <a:latin typeface="Times New Roman" pitchFamily="18" charset="0"/>
              <a:cs typeface="Times New Roman" pitchFamily="18" charset="0"/>
            </a:endParaRPr>
          </a:p>
          <a:p>
            <a:pPr lvl="1">
              <a:defRPr/>
            </a:pPr>
            <a:r>
              <a:rPr lang="en-US" sz="2600" dirty="0" smtClean="0">
                <a:latin typeface="Times New Roman" pitchFamily="18" charset="0"/>
                <a:cs typeface="Times New Roman" pitchFamily="18" charset="0"/>
              </a:rPr>
              <a:t>Is </a:t>
            </a:r>
            <a:r>
              <a:rPr lang="en-US" sz="2600" dirty="0" smtClean="0">
                <a:solidFill>
                  <a:srgbClr val="7030A0"/>
                </a:solidFill>
                <a:latin typeface="Times New Roman" pitchFamily="18" charset="0"/>
                <a:cs typeface="Times New Roman" pitchFamily="18" charset="0"/>
              </a:rPr>
              <a:t>biennial plant grown as an </a:t>
            </a:r>
            <a:r>
              <a:rPr lang="en-US" sz="2600" dirty="0" smtClean="0">
                <a:solidFill>
                  <a:srgbClr val="00B050"/>
                </a:solidFill>
                <a:latin typeface="Times New Roman" pitchFamily="18" charset="0"/>
                <a:cs typeface="Times New Roman" pitchFamily="18" charset="0"/>
              </a:rPr>
              <a:t>annual</a:t>
            </a:r>
          </a:p>
          <a:p>
            <a:pPr lvl="1">
              <a:defRPr/>
            </a:pPr>
            <a:endParaRPr lang="en-US" sz="2600" dirty="0" smtClean="0">
              <a:latin typeface="Times New Roman" pitchFamily="18" charset="0"/>
              <a:cs typeface="Times New Roman" pitchFamily="18" charset="0"/>
            </a:endParaRPr>
          </a:p>
          <a:p>
            <a:pPr lvl="1">
              <a:defRPr/>
            </a:pPr>
            <a:r>
              <a:rPr lang="en-US" sz="2600" dirty="0" smtClean="0">
                <a:latin typeface="Times New Roman" pitchFamily="18" charset="0"/>
                <a:cs typeface="Times New Roman" pitchFamily="18" charset="0"/>
              </a:rPr>
              <a:t>Initially it develops rosettes until basic leaves form</a:t>
            </a:r>
          </a:p>
          <a:p>
            <a:pPr lvl="1">
              <a:defRPr/>
            </a:pPr>
            <a:endParaRPr lang="en-US" sz="2600" dirty="0" smtClean="0">
              <a:solidFill>
                <a:srgbClr val="00B050"/>
              </a:solidFill>
              <a:latin typeface="Times New Roman" pitchFamily="18" charset="0"/>
              <a:cs typeface="Times New Roman" pitchFamily="18" charset="0"/>
            </a:endParaRPr>
          </a:p>
          <a:p>
            <a:pPr lvl="1">
              <a:defRPr/>
            </a:pPr>
            <a:r>
              <a:rPr lang="en-US" sz="2600" dirty="0" smtClean="0">
                <a:solidFill>
                  <a:srgbClr val="00B050"/>
                </a:solidFill>
                <a:latin typeface="Times New Roman" pitchFamily="18" charset="0"/>
                <a:cs typeface="Times New Roman" pitchFamily="18" charset="0"/>
              </a:rPr>
              <a:t>Forms compact head</a:t>
            </a:r>
            <a:r>
              <a:rPr lang="en-US" sz="2600" dirty="0" smtClean="0">
                <a:latin typeface="Times New Roman" pitchFamily="18" charset="0"/>
                <a:cs typeface="Times New Roman" pitchFamily="18" charset="0"/>
              </a:rPr>
              <a:t> &amp; its shape may be pointed</a:t>
            </a:r>
          </a:p>
          <a:p>
            <a:pPr marL="0" indent="0">
              <a:buNone/>
            </a:pPr>
            <a:endParaRPr lang="en-US" sz="25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xmlns="" val="30450375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400800"/>
          </a:xfrm>
        </p:spPr>
        <p:txBody>
          <a:bodyPr>
            <a:normAutofit/>
          </a:bodyPr>
          <a:lstStyle/>
          <a:p>
            <a:pPr lvl="1">
              <a:defRPr/>
            </a:pPr>
            <a:r>
              <a:rPr lang="en-US" sz="2600" dirty="0">
                <a:latin typeface="Times New Roman" pitchFamily="18" charset="0"/>
                <a:cs typeface="Times New Roman" pitchFamily="18" charset="0"/>
              </a:rPr>
              <a:t>Leaf color and shape are variable</a:t>
            </a:r>
          </a:p>
          <a:p>
            <a:pPr lvl="1">
              <a:defRPr/>
            </a:pPr>
            <a:endParaRPr lang="en-US" sz="2600" dirty="0" smtClean="0">
              <a:latin typeface="Times New Roman" pitchFamily="18" charset="0"/>
              <a:cs typeface="Times New Roman" pitchFamily="18" charset="0"/>
            </a:endParaRPr>
          </a:p>
          <a:p>
            <a:pPr lvl="1">
              <a:defRPr/>
            </a:pPr>
            <a:r>
              <a:rPr lang="en-US" sz="2600" dirty="0" smtClean="0">
                <a:latin typeface="Times New Roman" pitchFamily="18" charset="0"/>
                <a:cs typeface="Times New Roman" pitchFamily="18" charset="0"/>
              </a:rPr>
              <a:t>Do </a:t>
            </a:r>
            <a:r>
              <a:rPr lang="en-US" sz="2600" dirty="0">
                <a:latin typeface="Times New Roman" pitchFamily="18" charset="0"/>
                <a:cs typeface="Times New Roman" pitchFamily="18" charset="0"/>
              </a:rPr>
              <a:t>have fleshy tap roots</a:t>
            </a:r>
          </a:p>
          <a:p>
            <a:pPr lvl="1">
              <a:defRPr/>
            </a:pPr>
            <a:endParaRPr lang="en-US" sz="2600" dirty="0" smtClean="0">
              <a:latin typeface="Times New Roman" pitchFamily="18" charset="0"/>
              <a:cs typeface="Times New Roman" pitchFamily="18" charset="0"/>
            </a:endParaRPr>
          </a:p>
          <a:p>
            <a:pPr lvl="1">
              <a:defRPr/>
            </a:pPr>
            <a:r>
              <a:rPr lang="en-US" sz="2600" dirty="0" smtClean="0">
                <a:latin typeface="Times New Roman" pitchFamily="18" charset="0"/>
                <a:cs typeface="Times New Roman" pitchFamily="18" charset="0"/>
              </a:rPr>
              <a:t>Terminal </a:t>
            </a:r>
            <a:r>
              <a:rPr lang="en-US" sz="2600" dirty="0">
                <a:latin typeface="Times New Roman" pitchFamily="18" charset="0"/>
                <a:cs typeface="Times New Roman" pitchFamily="18" charset="0"/>
              </a:rPr>
              <a:t>bud grow forming over increasing  overlap of that eventually become the head</a:t>
            </a:r>
          </a:p>
          <a:p>
            <a:pPr marL="0" indent="0">
              <a:buNone/>
            </a:pPr>
            <a:endParaRPr lang="en-US" b="1" dirty="0" smtClean="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Uses </a:t>
            </a:r>
            <a:r>
              <a:rPr lang="en-US" b="1" dirty="0">
                <a:latin typeface="Times New Roman" pitchFamily="18" charset="0"/>
                <a:cs typeface="Times New Roman" pitchFamily="18" charset="0"/>
              </a:rPr>
              <a:t>and composition</a:t>
            </a:r>
            <a:endParaRPr lang="en-US" dirty="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It is the most important vegetable grown in Ethiopia which is commonly used as boiled vegetable or cooked in curries. </a:t>
            </a:r>
          </a:p>
          <a:p>
            <a:pPr lvl="1"/>
            <a:endParaRPr lang="en-US" sz="2600" dirty="0" smtClean="0">
              <a:latin typeface="Times New Roman" pitchFamily="18" charset="0"/>
              <a:cs typeface="Times New Roman" pitchFamily="18" charset="0"/>
            </a:endParaRPr>
          </a:p>
          <a:p>
            <a:pPr lvl="1"/>
            <a:r>
              <a:rPr lang="en-US" sz="2600" dirty="0" smtClean="0">
                <a:latin typeface="Times New Roman" pitchFamily="18" charset="0"/>
                <a:cs typeface="Times New Roman" pitchFamily="18" charset="0"/>
              </a:rPr>
              <a:t>Raw in salads, chopped, dehydrated to be used in soups</a:t>
            </a:r>
          </a:p>
        </p:txBody>
      </p:sp>
    </p:spTree>
    <p:extLst>
      <p:ext uri="{BB962C8B-B14F-4D97-AF65-F5344CB8AC3E}">
        <p14:creationId xmlns:p14="http://schemas.microsoft.com/office/powerpoint/2010/main" xmlns="" val="3150878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3116</TotalTime>
  <Words>8255</Words>
  <Application>Microsoft Office PowerPoint</Application>
  <PresentationFormat>On-screen Show (4:3)</PresentationFormat>
  <Paragraphs>953</Paragraphs>
  <Slides>136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38" baseType="lpstr">
      <vt:lpstr>Office Theme</vt:lpstr>
      <vt:lpstr>Document</vt:lpstr>
      <vt:lpstr> Chapter 7. Description of Major Vegetable Crops   </vt:lpstr>
      <vt:lpstr>Slide 2</vt:lpstr>
      <vt:lpstr>Slide 3</vt:lpstr>
      <vt:lpstr>Use of tomatoes</vt:lpstr>
      <vt:lpstr>Slide 5</vt:lpstr>
      <vt:lpstr>Slide 6</vt:lpstr>
      <vt:lpstr>Slide 7</vt:lpstr>
      <vt:lpstr>Slide 8</vt:lpstr>
      <vt:lpstr>Varieties released Ethiopia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Cultural practice </vt:lpstr>
      <vt:lpstr>Slide 27</vt:lpstr>
      <vt:lpstr>Slide 28</vt:lpstr>
      <vt:lpstr>Slide 29</vt:lpstr>
      <vt:lpstr>Slide 30</vt:lpstr>
      <vt:lpstr>Slide 31</vt:lpstr>
      <vt:lpstr>Slide 32</vt:lpstr>
      <vt:lpstr>Slide 33</vt:lpstr>
      <vt:lpstr>Slide 34</vt:lpstr>
      <vt:lpstr>Slide 35</vt:lpstr>
      <vt:lpstr>B. Pepper (Capsicum species)</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3. Egg plant (Solanum melongena) </vt:lpstr>
      <vt:lpstr>Slide 58</vt:lpstr>
      <vt:lpstr>A. Onion (Allium cepa var. cepa)</vt:lpstr>
      <vt:lpstr>Slide 60</vt:lpstr>
      <vt:lpstr>Slide 61</vt:lpstr>
      <vt:lpstr>Slide 62</vt:lpstr>
      <vt:lpstr>Slide 63</vt:lpstr>
      <vt:lpstr>Slide 64</vt:lpstr>
      <vt:lpstr>Slide 65</vt:lpstr>
      <vt:lpstr>Varieties</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B. Garlic (Allium sativum L)</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Cabbage(Brassica oleracea var. capitata) </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Others leafy vegetables</vt:lpstr>
      <vt:lpstr>7.4. Flower vegetables</vt:lpstr>
      <vt:lpstr>Slide 114</vt:lpstr>
      <vt:lpstr>Slide 115</vt:lpstr>
      <vt:lpstr>Slide 116</vt:lpstr>
      <vt:lpstr>Slide 117</vt:lpstr>
      <vt:lpstr>Slide 118</vt:lpstr>
      <vt:lpstr>Slide 119</vt:lpstr>
      <vt:lpstr>Others flower crops</vt:lpstr>
      <vt:lpstr>7.5. Stem/petiole vegetables</vt:lpstr>
      <vt:lpstr>Slide 122</vt:lpstr>
      <vt:lpstr>Slide 123</vt:lpstr>
      <vt:lpstr>Slide 124</vt:lpstr>
      <vt:lpstr>Slide 125</vt:lpstr>
      <vt:lpstr>Slide 126</vt:lpstr>
      <vt:lpstr>Slide 127</vt:lpstr>
      <vt:lpstr>Slide 128</vt:lpstr>
      <vt:lpstr>Slide 129</vt:lpstr>
      <vt:lpstr>7.6. Leguminous végétales</vt:lpstr>
      <vt:lpstr>7.7. Cucurbit vegetables </vt:lpstr>
      <vt:lpstr>Slide 132</vt:lpstr>
      <vt:lpstr>Slide 133</vt:lpstr>
      <vt:lpstr>Slide 134</vt:lpstr>
      <vt:lpstr>Slide 135</vt:lpstr>
      <vt:lpstr>Slide 136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proposal   On Garlic Variety Development /Garlic Regional Variety Trail</dc:title>
  <dc:creator>DBU</dc:creator>
  <cp:lastModifiedBy>user</cp:lastModifiedBy>
  <cp:revision>879</cp:revision>
  <dcterms:created xsi:type="dcterms:W3CDTF">2019-12-20T05:16:53Z</dcterms:created>
  <dcterms:modified xsi:type="dcterms:W3CDTF">2020-05-14T14:17:42Z</dcterms:modified>
</cp:coreProperties>
</file>